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8"/>
  </p:notesMasterIdLst>
  <p:sldIdLst>
    <p:sldId id="256" r:id="rId2"/>
    <p:sldId id="294" r:id="rId3"/>
    <p:sldId id="301" r:id="rId4"/>
    <p:sldId id="260" r:id="rId5"/>
    <p:sldId id="261" r:id="rId6"/>
    <p:sldId id="264" r:id="rId7"/>
    <p:sldId id="265" r:id="rId8"/>
    <p:sldId id="266" r:id="rId9"/>
    <p:sldId id="293" r:id="rId10"/>
    <p:sldId id="267" r:id="rId11"/>
    <p:sldId id="268" r:id="rId12"/>
    <p:sldId id="269" r:id="rId13"/>
    <p:sldId id="292" r:id="rId14"/>
    <p:sldId id="318" r:id="rId15"/>
    <p:sldId id="303" r:id="rId16"/>
    <p:sldId id="304" r:id="rId17"/>
    <p:sldId id="307" r:id="rId18"/>
    <p:sldId id="308" r:id="rId19"/>
    <p:sldId id="309" r:id="rId20"/>
    <p:sldId id="352" r:id="rId21"/>
    <p:sldId id="341" r:id="rId22"/>
    <p:sldId id="342" r:id="rId23"/>
    <p:sldId id="343" r:id="rId24"/>
    <p:sldId id="344" r:id="rId25"/>
    <p:sldId id="351" r:id="rId26"/>
    <p:sldId id="346" r:id="rId27"/>
    <p:sldId id="347" r:id="rId28"/>
    <p:sldId id="295" r:id="rId29"/>
    <p:sldId id="285" r:id="rId30"/>
    <p:sldId id="329" r:id="rId31"/>
    <p:sldId id="330" r:id="rId32"/>
    <p:sldId id="288" r:id="rId33"/>
    <p:sldId id="331" r:id="rId34"/>
    <p:sldId id="332" r:id="rId35"/>
    <p:sldId id="333" r:id="rId36"/>
    <p:sldId id="334" r:id="rId37"/>
    <p:sldId id="337" r:id="rId38"/>
    <p:sldId id="335" r:id="rId39"/>
    <p:sldId id="350" r:id="rId40"/>
    <p:sldId id="339" r:id="rId41"/>
    <p:sldId id="282" r:id="rId42"/>
    <p:sldId id="299" r:id="rId43"/>
    <p:sldId id="349" r:id="rId44"/>
    <p:sldId id="348" r:id="rId45"/>
    <p:sldId id="300"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99FFCC"/>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Google%20Drive\MACRO%20(dk)\QRE\FY%2023-24%20Mid-Yr%20Review\mid%20yr%20Review%202023.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Admin\Desktop\Excel%20sheets\PMEAC%202022-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dmin\Desktop\Excel%20sheets\PMEAC%202022-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nish\Desktop\Excel%20sheets\PMEAC%202022-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nish\Desktop\Excel%20sheets\PMEAC%202022-23.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My%20Drive\MACRO%20(dk)\QRE\FY%2023-24%20Mid-Yr%20Review\mid%20yr%20Review%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My%20Drive\MACRO%20(dk)\QRE\FY%2023-24%20Mid-Yr%20Review\Book1%20ano%20cop.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G:\My%20Drive\MACRO%20(dk)\QRE\FY%2023-24%20Mid-Yr%20Review\mid%20yr%20Review%20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G:\My%20Drive\MACRO%20(dk)\QRE\FY%2023-24%20Mid-Yr%20Review\mid%20yr%20Review%20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G:\My%20Drive\MACRO%20(dk)\QRE\FY%2023-24%20Mid-Yr%20Review\mid%20yr%20Review%202023.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Manish\Desktop\Excel%20sheets\PMEAC%202022-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min\Desktop\Excel%20sheets\PMEAC%202022-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nish\Desktop\Excel%20sheets\PMEAC%202022-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20933063446827"/>
          <c:y val="9.7912241126529728E-2"/>
          <c:w val="0.46745549886939897"/>
          <c:h val="0.75404383029689026"/>
        </c:manualLayout>
      </c:layout>
      <c:barChart>
        <c:barDir val="col"/>
        <c:grouping val="stacked"/>
        <c:varyColors val="0"/>
        <c:ser>
          <c:idx val="0"/>
          <c:order val="0"/>
          <c:tx>
            <c:strRef>
              <c:f>'fig4.1_3_4(h)'!$M$33</c:f>
              <c:strCache>
                <c:ptCount val="1"/>
                <c:pt idx="0">
                  <c:v>Goods trade deficit</c:v>
                </c:pt>
              </c:strCache>
            </c:strRef>
          </c:tx>
          <c:spPr>
            <a:solidFill>
              <a:schemeClr val="accent1"/>
            </a:solidFill>
            <a:ln>
              <a:noFill/>
            </a:ln>
            <a:effectLst/>
          </c:spPr>
          <c:invertIfNegative val="0"/>
          <c:cat>
            <c:numRef>
              <c:f>'fig4.1_3_4(h)'!$L$47:$L$50</c:f>
              <c:numCache>
                <c:formatCode>mmm\-yy</c:formatCode>
                <c:ptCount val="4"/>
                <c:pt idx="0">
                  <c:v>44713</c:v>
                </c:pt>
                <c:pt idx="1">
                  <c:v>44805</c:v>
                </c:pt>
                <c:pt idx="2">
                  <c:v>44896</c:v>
                </c:pt>
                <c:pt idx="3">
                  <c:v>44986</c:v>
                </c:pt>
              </c:numCache>
              <c:extLst xmlns:c16r2="http://schemas.microsoft.com/office/drawing/2015/06/chart"/>
            </c:numRef>
          </c:cat>
          <c:val>
            <c:numRef>
              <c:f>'fig4.1_3_4(h)'!$M$47:$M$50</c:f>
              <c:numCache>
                <c:formatCode>0.0</c:formatCode>
                <c:ptCount val="4"/>
                <c:pt idx="0">
                  <c:v>-63.054000000000002</c:v>
                </c:pt>
                <c:pt idx="1">
                  <c:v>-78.313000000000002</c:v>
                </c:pt>
                <c:pt idx="2">
                  <c:v>-71.337000000000003</c:v>
                </c:pt>
                <c:pt idx="3">
                  <c:v>-52.587000000000003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3FD0-4F7F-AA17-C78BE660C4E2}"/>
            </c:ext>
          </c:extLst>
        </c:ser>
        <c:ser>
          <c:idx val="1"/>
          <c:order val="1"/>
          <c:tx>
            <c:strRef>
              <c:f>'fig4.1_3_4(h)'!$N$33</c:f>
              <c:strCache>
                <c:ptCount val="1"/>
                <c:pt idx="0">
                  <c:v>Services trade surplus</c:v>
                </c:pt>
              </c:strCache>
            </c:strRef>
          </c:tx>
          <c:spPr>
            <a:solidFill>
              <a:schemeClr val="accent2"/>
            </a:solidFill>
            <a:ln>
              <a:noFill/>
            </a:ln>
            <a:effectLst/>
          </c:spPr>
          <c:invertIfNegative val="0"/>
          <c:cat>
            <c:numRef>
              <c:f>'fig4.1_3_4(h)'!$L$47:$L$50</c:f>
              <c:numCache>
                <c:formatCode>mmm\-yy</c:formatCode>
                <c:ptCount val="4"/>
                <c:pt idx="0">
                  <c:v>44713</c:v>
                </c:pt>
                <c:pt idx="1">
                  <c:v>44805</c:v>
                </c:pt>
                <c:pt idx="2">
                  <c:v>44896</c:v>
                </c:pt>
                <c:pt idx="3">
                  <c:v>44986</c:v>
                </c:pt>
              </c:numCache>
              <c:extLst xmlns:c16r2="http://schemas.microsoft.com/office/drawing/2015/06/chart"/>
            </c:numRef>
          </c:cat>
          <c:val>
            <c:numRef>
              <c:f>'fig4.1_3_4(h)'!$N$47:$N$50</c:f>
              <c:numCache>
                <c:formatCode>0.0</c:formatCode>
                <c:ptCount val="4"/>
                <c:pt idx="0">
                  <c:v>31.068999999999999</c:v>
                </c:pt>
                <c:pt idx="1">
                  <c:v>34.426000000000002</c:v>
                </c:pt>
                <c:pt idx="2">
                  <c:v>38.713000000000001</c:v>
                </c:pt>
                <c:pt idx="3">
                  <c:v>39.075000000000003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3FD0-4F7F-AA17-C78BE660C4E2}"/>
            </c:ext>
          </c:extLst>
        </c:ser>
        <c:ser>
          <c:idx val="2"/>
          <c:order val="2"/>
          <c:tx>
            <c:strRef>
              <c:f>'fig4.1_3_4(h)'!$O$33</c:f>
              <c:strCache>
                <c:ptCount val="1"/>
                <c:pt idx="0">
                  <c:v>Primary income deficit</c:v>
                </c:pt>
              </c:strCache>
            </c:strRef>
          </c:tx>
          <c:spPr>
            <a:solidFill>
              <a:schemeClr val="accent6">
                <a:lumMod val="50000"/>
              </a:schemeClr>
            </a:solidFill>
            <a:ln>
              <a:noFill/>
            </a:ln>
            <a:effectLst/>
          </c:spPr>
          <c:invertIfNegative val="0"/>
          <c:cat>
            <c:numRef>
              <c:f>'fig4.1_3_4(h)'!$L$47:$L$50</c:f>
              <c:numCache>
                <c:formatCode>mmm\-yy</c:formatCode>
                <c:ptCount val="4"/>
                <c:pt idx="0">
                  <c:v>44713</c:v>
                </c:pt>
                <c:pt idx="1">
                  <c:v>44805</c:v>
                </c:pt>
                <c:pt idx="2">
                  <c:v>44896</c:v>
                </c:pt>
                <c:pt idx="3">
                  <c:v>44986</c:v>
                </c:pt>
              </c:numCache>
              <c:extLst xmlns:c16r2="http://schemas.microsoft.com/office/drawing/2015/06/chart"/>
            </c:numRef>
          </c:cat>
          <c:val>
            <c:numRef>
              <c:f>'fig4.1_3_4(h)'!$O$47:$O$50</c:f>
              <c:numCache>
                <c:formatCode>0.0</c:formatCode>
                <c:ptCount val="4"/>
                <c:pt idx="0">
                  <c:v>-8.8529999999999998</c:v>
                </c:pt>
                <c:pt idx="1">
                  <c:v>-11.788</c:v>
                </c:pt>
                <c:pt idx="2">
                  <c:v>-12.675000000000001</c:v>
                </c:pt>
                <c:pt idx="3">
                  <c:v>-12.606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3FD0-4F7F-AA17-C78BE660C4E2}"/>
            </c:ext>
          </c:extLst>
        </c:ser>
        <c:ser>
          <c:idx val="3"/>
          <c:order val="3"/>
          <c:tx>
            <c:strRef>
              <c:f>'fig4.1_3_4(h)'!$P$33</c:f>
              <c:strCache>
                <c:ptCount val="1"/>
                <c:pt idx="0">
                  <c:v>Secondary income surplus</c:v>
                </c:pt>
              </c:strCache>
            </c:strRef>
          </c:tx>
          <c:spPr>
            <a:solidFill>
              <a:schemeClr val="accent4"/>
            </a:solidFill>
            <a:ln>
              <a:noFill/>
            </a:ln>
            <a:effectLst/>
          </c:spPr>
          <c:invertIfNegative val="0"/>
          <c:cat>
            <c:numRef>
              <c:f>'fig4.1_3_4(h)'!$L$47:$L$50</c:f>
              <c:numCache>
                <c:formatCode>mmm\-yy</c:formatCode>
                <c:ptCount val="4"/>
                <c:pt idx="0">
                  <c:v>44713</c:v>
                </c:pt>
                <c:pt idx="1">
                  <c:v>44805</c:v>
                </c:pt>
                <c:pt idx="2">
                  <c:v>44896</c:v>
                </c:pt>
                <c:pt idx="3">
                  <c:v>44986</c:v>
                </c:pt>
              </c:numCache>
              <c:extLst xmlns:c16r2="http://schemas.microsoft.com/office/drawing/2015/06/chart"/>
            </c:numRef>
          </c:cat>
          <c:val>
            <c:numRef>
              <c:f>'fig4.1_3_4(h)'!$P$47:$P$50</c:f>
              <c:numCache>
                <c:formatCode>0.0</c:formatCode>
                <c:ptCount val="4"/>
                <c:pt idx="0">
                  <c:v>22.893000000000001</c:v>
                </c:pt>
                <c:pt idx="1">
                  <c:v>24.791</c:v>
                </c:pt>
                <c:pt idx="2">
                  <c:v>28.483000000000001</c:v>
                </c:pt>
                <c:pt idx="3">
                  <c:v>24.782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3FD0-4F7F-AA17-C78BE660C4E2}"/>
            </c:ext>
          </c:extLst>
        </c:ser>
        <c:dLbls>
          <c:showLegendKey val="0"/>
          <c:showVal val="0"/>
          <c:showCatName val="0"/>
          <c:showSerName val="0"/>
          <c:showPercent val="0"/>
          <c:showBubbleSize val="0"/>
        </c:dLbls>
        <c:gapWidth val="0"/>
        <c:overlap val="100"/>
        <c:axId val="1578670448"/>
        <c:axId val="1578670992"/>
      </c:barChart>
      <c:lineChart>
        <c:grouping val="standard"/>
        <c:varyColors val="0"/>
        <c:ser>
          <c:idx val="5"/>
          <c:order val="4"/>
          <c:tx>
            <c:strRef>
              <c:f>'fig4.1_3_4(h)'!$R$33</c:f>
              <c:strCache>
                <c:ptCount val="1"/>
                <c:pt idx="0">
                  <c:v>CAB (RHS)</c:v>
                </c:pt>
              </c:strCache>
            </c:strRef>
          </c:tx>
          <c:spPr>
            <a:ln w="34925" cap="rnd">
              <a:solidFill>
                <a:schemeClr val="tx1"/>
              </a:solidFill>
              <a:round/>
            </a:ln>
            <a:effectLst/>
          </c:spPr>
          <c:marker>
            <c:symbol val="none"/>
          </c:marker>
          <c:dLbls>
            <c:dLbl>
              <c:idx val="0"/>
              <c:layout>
                <c:manualLayout>
                  <c:x val="2.0546319220149274E-2"/>
                  <c:y val="-6.209711744691857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FD0-4F7F-AA17-C78BE660C4E2}"/>
                </c:ext>
                <c:ext xmlns:c15="http://schemas.microsoft.com/office/drawing/2012/chart" uri="{CE6537A1-D6FC-4f65-9D91-7224C49458BB}"/>
              </c:extLst>
            </c:dLbl>
            <c:dLbl>
              <c:idx val="1"/>
              <c:layout>
                <c:manualLayout>
                  <c:x val="1.1895237443244305E-2"/>
                  <c:y val="-1.1384340019067709E-1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FD0-4F7F-AA17-C78BE660C4E2}"/>
                </c:ext>
                <c:ext xmlns:c15="http://schemas.microsoft.com/office/drawing/2012/chart" uri="{CE6537A1-D6FC-4f65-9D91-7224C49458BB}"/>
              </c:extLst>
            </c:dLbl>
            <c:dLbl>
              <c:idx val="2"/>
              <c:layout>
                <c:manualLayout>
                  <c:x val="1.730216355380982E-2"/>
                  <c:y val="3.104855872345928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FD0-4F7F-AA17-C78BE660C4E2}"/>
                </c:ext>
                <c:ext xmlns:c15="http://schemas.microsoft.com/office/drawing/2012/chart" uri="{CE6537A1-D6FC-4f65-9D91-7224C49458BB}"/>
              </c:extLst>
            </c:dLbl>
            <c:dLbl>
              <c:idx val="3"/>
              <c:layout>
                <c:manualLayout>
                  <c:x val="-7.720009100665555E-2"/>
                  <c:y val="3.104855872345928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FD0-4F7F-AA17-C78BE660C4E2}"/>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'fig4.1_3_4(h)'!$L$47:$L$50</c:f>
              <c:numCache>
                <c:formatCode>mmm\-yy</c:formatCode>
                <c:ptCount val="4"/>
                <c:pt idx="0">
                  <c:v>44713</c:v>
                </c:pt>
                <c:pt idx="1">
                  <c:v>44805</c:v>
                </c:pt>
                <c:pt idx="2">
                  <c:v>44896</c:v>
                </c:pt>
                <c:pt idx="3">
                  <c:v>44986</c:v>
                </c:pt>
              </c:numCache>
              <c:extLst xmlns:c16r2="http://schemas.microsoft.com/office/drawing/2015/06/chart"/>
            </c:numRef>
          </c:cat>
          <c:val>
            <c:numRef>
              <c:f>'fig4.1_3_4(h)'!$R$47:$R$50</c:f>
              <c:numCache>
                <c:formatCode>0.0</c:formatCode>
                <c:ptCount val="4"/>
                <c:pt idx="0">
                  <c:v>-2.12</c:v>
                </c:pt>
                <c:pt idx="1">
                  <c:v>-3.75</c:v>
                </c:pt>
                <c:pt idx="2">
                  <c:v>-1.99</c:v>
                </c:pt>
                <c:pt idx="3">
                  <c:v>-0.15</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5-3FD0-4F7F-AA17-C78BE660C4E2}"/>
            </c:ext>
          </c:extLst>
        </c:ser>
        <c:dLbls>
          <c:showLegendKey val="0"/>
          <c:showVal val="0"/>
          <c:showCatName val="0"/>
          <c:showSerName val="0"/>
          <c:showPercent val="0"/>
          <c:showBubbleSize val="0"/>
        </c:dLbls>
        <c:marker val="1"/>
        <c:smooth val="0"/>
        <c:axId val="1578662832"/>
        <c:axId val="1578671536"/>
        <c:extLst xmlns:c16r2="http://schemas.microsoft.com/office/drawing/2015/06/chart">
          <c:ext xmlns:c15="http://schemas.microsoft.com/office/drawing/2012/chart" uri="{02D57815-91ED-43cb-92C2-25804820EDAC}">
            <c15:filteredLineSeries>
              <c15:ser>
                <c:idx val="4"/>
                <c:order val="5"/>
                <c:tx>
                  <c:strRef>
                    <c:extLst xmlns:c16r2="http://schemas.microsoft.com/office/drawing/2015/06/chart">
                      <c:ext uri="{02D57815-91ED-43cb-92C2-25804820EDAC}">
                        <c15:formulaRef>
                          <c15:sqref>'fig4.1_3_4(h)'!$S$33</c15:sqref>
                        </c15:formulaRef>
                      </c:ext>
                    </c:extLst>
                    <c:strCache>
                      <c:ptCount val="1"/>
                      <c:pt idx="0">
                        <c:v>Trade balance (RHS)</c:v>
                      </c:pt>
                    </c:strCache>
                  </c:strRef>
                </c:tx>
                <c:spPr>
                  <a:ln w="28575" cap="rnd">
                    <a:solidFill>
                      <a:schemeClr val="accent5"/>
                    </a:solidFill>
                    <a:round/>
                  </a:ln>
                  <a:effectLst/>
                </c:spPr>
                <c:marker>
                  <c:symbol val="none"/>
                </c:marker>
                <c:cat>
                  <c:numRef>
                    <c:extLst xmlns:c16r2="http://schemas.microsoft.com/office/drawing/2015/06/chart">
                      <c:ext uri="{02D57815-91ED-43cb-92C2-25804820EDAC}">
                        <c15:formulaRef>
                          <c15:sqref>'fig4.1_3_4(h)'!$L$47:$L$50</c15:sqref>
                        </c15:formulaRef>
                      </c:ext>
                    </c:extLst>
                    <c:numCache>
                      <c:formatCode>mmm\-yy</c:formatCode>
                      <c:ptCount val="4"/>
                      <c:pt idx="0">
                        <c:v>44713</c:v>
                      </c:pt>
                      <c:pt idx="1">
                        <c:v>44805</c:v>
                      </c:pt>
                      <c:pt idx="2">
                        <c:v>44896</c:v>
                      </c:pt>
                      <c:pt idx="3">
                        <c:v>44986</c:v>
                      </c:pt>
                    </c:numCache>
                  </c:numRef>
                </c:cat>
                <c:val>
                  <c:numRef>
                    <c:extLst xmlns:c16r2="http://schemas.microsoft.com/office/drawing/2015/06/chart">
                      <c:ext uri="{02D57815-91ED-43cb-92C2-25804820EDAC}">
                        <c15:formulaRef>
                          <c15:sqref>'fig4.1_3_4(h)'!$S$47</c15:sqref>
                        </c15:formulaRef>
                      </c:ext>
                    </c:extLst>
                    <c:numCache>
                      <c:formatCode>0.0</c:formatCode>
                      <c:ptCount val="1"/>
                      <c:pt idx="0">
                        <c:v>-4.454313838313082</c:v>
                      </c:pt>
                    </c:numCache>
                  </c:numRef>
                </c:val>
                <c:smooth val="0"/>
                <c:extLst xmlns:c16r2="http://schemas.microsoft.com/office/drawing/2015/06/chart">
                  <c:ext xmlns:c16="http://schemas.microsoft.com/office/drawing/2014/chart" uri="{C3380CC4-5D6E-409C-BE32-E72D297353CC}">
                    <c16:uniqueId val="{00000006-3FD0-4F7F-AA17-C78BE660C4E2}"/>
                  </c:ext>
                </c:extLst>
              </c15:ser>
            </c15:filteredLineSeries>
          </c:ext>
        </c:extLst>
      </c:lineChart>
      <c:dateAx>
        <c:axId val="157867044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endParaRPr lang="en-US"/>
          </a:p>
        </c:txPr>
        <c:crossAx val="1578670992"/>
        <c:crosses val="autoZero"/>
        <c:auto val="1"/>
        <c:lblOffset val="100"/>
        <c:baseTimeUnit val="months"/>
        <c:majorUnit val="3"/>
        <c:majorTimeUnit val="months"/>
      </c:dateAx>
      <c:valAx>
        <c:axId val="1578670992"/>
        <c:scaling>
          <c:orientation val="minMax"/>
          <c:max val="80"/>
          <c:min val="-100"/>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r>
                  <a:rPr lang="en-IN"/>
                  <a:t>US $ Billion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endParaRPr lang="en-US"/>
          </a:p>
        </c:txPr>
        <c:crossAx val="1578670448"/>
        <c:crosses val="autoZero"/>
        <c:crossBetween val="between"/>
        <c:majorUnit val="20"/>
      </c:valAx>
      <c:valAx>
        <c:axId val="1578671536"/>
        <c:scaling>
          <c:orientation val="minMax"/>
          <c:max val="4"/>
          <c:min val="-4"/>
        </c:scaling>
        <c:delete val="0"/>
        <c:axPos val="r"/>
        <c:title>
          <c:tx>
            <c:rich>
              <a:bodyPr rot="-54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r>
                  <a:rPr lang="en-IN"/>
                  <a:t>As a % of GDP</a:t>
                </a:r>
              </a:p>
            </c:rich>
          </c:tx>
          <c:layout>
            <c:manualLayout>
              <c:xMode val="edge"/>
              <c:yMode val="edge"/>
              <c:x val="0.62167414440290347"/>
              <c:y val="0.2743059485860315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endParaRPr lang="en-US"/>
          </a:p>
        </c:txPr>
        <c:crossAx val="1578662832"/>
        <c:crosses val="max"/>
        <c:crossBetween val="between"/>
      </c:valAx>
      <c:dateAx>
        <c:axId val="1578662832"/>
        <c:scaling>
          <c:orientation val="minMax"/>
        </c:scaling>
        <c:delete val="1"/>
        <c:axPos val="b"/>
        <c:numFmt formatCode="mmm\-yy" sourceLinked="1"/>
        <c:majorTickMark val="out"/>
        <c:minorTickMark val="none"/>
        <c:tickLblPos val="nextTo"/>
        <c:crossAx val="1578671536"/>
        <c:crosses val="autoZero"/>
        <c:auto val="1"/>
        <c:lblOffset val="100"/>
        <c:baseTimeUnit val="months"/>
      </c:dateAx>
      <c:spPr>
        <a:noFill/>
        <a:ln>
          <a:noFill/>
        </a:ln>
        <a:effectLst/>
      </c:spPr>
    </c:plotArea>
    <c:legend>
      <c:legendPos val="b"/>
      <c:layout>
        <c:manualLayout>
          <c:xMode val="edge"/>
          <c:yMode val="edge"/>
          <c:x val="0.65903830283486409"/>
          <c:y val="0.11369811070742554"/>
          <c:w val="0.32846275726324725"/>
          <c:h val="0.74361322590369028"/>
        </c:manualLayout>
      </c:layout>
      <c:overlay val="0"/>
      <c:spPr>
        <a:noFill/>
        <a:ln>
          <a:noFill/>
        </a:ln>
        <a:effectLst/>
      </c:spPr>
      <c:txPr>
        <a:bodyPr rot="0" spcFirstLastPara="1" vertOverflow="ellipsis" vert="horz" wrap="square" anchor="ctr" anchorCtr="1"/>
        <a:lstStyle/>
        <a:p>
          <a:pPr>
            <a:defRPr sz="2200" b="0" i="0" u="none" strike="noStrike" kern="1200" baseline="0">
              <a:solidFill>
                <a:sysClr val="windowText" lastClr="000000"/>
              </a:solidFill>
              <a:latin typeface="Neue Haas Grotesk Text Pro (Body)"/>
              <a:ea typeface="+mn-ea"/>
              <a:cs typeface="+mn-cs"/>
            </a:defRPr>
          </a:pPr>
          <a:endParaRPr lang="en-US"/>
        </a:p>
      </c:txPr>
    </c:legend>
    <c:plotVisOnly val="1"/>
    <c:dispBlanksAs val="gap"/>
    <c:showDLblsOverMax val="0"/>
  </c:chart>
  <c:spPr>
    <a:noFill/>
    <a:ln>
      <a:noFill/>
    </a:ln>
    <a:effectLst/>
  </c:spPr>
  <c:txPr>
    <a:bodyPr/>
    <a:lstStyle/>
    <a:p>
      <a:pPr>
        <a:defRPr sz="1800">
          <a:solidFill>
            <a:sysClr val="windowText" lastClr="000000"/>
          </a:solidFill>
          <a:latin typeface="Neue Haas Grotesk Text Pro (Body)"/>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Neue Haas Grotest Text Pro"/>
                <a:ea typeface="+mn-ea"/>
                <a:cs typeface="+mn-cs"/>
              </a:defRPr>
            </a:pPr>
            <a:r>
              <a:rPr lang="en-IN">
                <a:latin typeface="Neue Haas Grotest Text Pro"/>
              </a:rPr>
              <a:t>Central Transfers in 2022-23 (Rs. crore)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Neue Haas Grotest Text Pro"/>
              <a:ea typeface="+mn-ea"/>
              <a:cs typeface="+mn-cs"/>
            </a:defRPr>
          </a:pPr>
          <a:endParaRPr lang="en-US"/>
        </a:p>
      </c:txPr>
    </c:title>
    <c:autoTitleDeleted val="0"/>
    <c:plotArea>
      <c:layout>
        <c:manualLayout>
          <c:layoutTarget val="inner"/>
          <c:xMode val="edge"/>
          <c:yMode val="edge"/>
          <c:x val="8.8297797147470963E-2"/>
          <c:y val="0.11724131029040041"/>
          <c:w val="0.88493827726679031"/>
          <c:h val="0.7254157564250665"/>
        </c:manualLayout>
      </c:layout>
      <c:barChart>
        <c:barDir val="col"/>
        <c:grouping val="clustered"/>
        <c:varyColors val="0"/>
        <c:ser>
          <c:idx val="0"/>
          <c:order val="0"/>
          <c:tx>
            <c:strRef>
              <c:f>'Graphs-1'!$C$248</c:f>
              <c:strCache>
                <c:ptCount val="1"/>
                <c:pt idx="0">
                  <c:v>Devolution</c:v>
                </c:pt>
              </c:strCache>
            </c:strRef>
          </c:tx>
          <c:spPr>
            <a:solidFill>
              <a:srgbClr val="5CE43C"/>
            </a:solidFill>
            <a:ln>
              <a:noFill/>
            </a:ln>
            <a:effectLst/>
          </c:spPr>
          <c:invertIfNegative val="0"/>
          <c:cat>
            <c:strRef>
              <c:f>'Graphs-1'!$B$249:$B$271</c:f>
              <c:strCache>
                <c:ptCount val="23"/>
                <c:pt idx="0">
                  <c:v>AP</c:v>
                </c:pt>
                <c:pt idx="1">
                  <c:v>Asm</c:v>
                </c:pt>
                <c:pt idx="2">
                  <c:v>Bih</c:v>
                </c:pt>
                <c:pt idx="3">
                  <c:v>Chh</c:v>
                </c:pt>
                <c:pt idx="4">
                  <c:v>Guj</c:v>
                </c:pt>
                <c:pt idx="5">
                  <c:v>Har</c:v>
                </c:pt>
                <c:pt idx="6">
                  <c:v>HP</c:v>
                </c:pt>
                <c:pt idx="7">
                  <c:v>Jha</c:v>
                </c:pt>
                <c:pt idx="8">
                  <c:v>Kar</c:v>
                </c:pt>
                <c:pt idx="9">
                  <c:v>Ker</c:v>
                </c:pt>
                <c:pt idx="10">
                  <c:v>Mah</c:v>
                </c:pt>
                <c:pt idx="11">
                  <c:v>Meg</c:v>
                </c:pt>
                <c:pt idx="12">
                  <c:v>MP</c:v>
                </c:pt>
                <c:pt idx="13">
                  <c:v>Odi</c:v>
                </c:pt>
                <c:pt idx="14">
                  <c:v>Pun</c:v>
                </c:pt>
                <c:pt idx="15">
                  <c:v>Raj</c:v>
                </c:pt>
                <c:pt idx="16">
                  <c:v>Sik</c:v>
                </c:pt>
                <c:pt idx="17">
                  <c:v>Tel</c:v>
                </c:pt>
                <c:pt idx="18">
                  <c:v>TN</c:v>
                </c:pt>
                <c:pt idx="19">
                  <c:v>Tri</c:v>
                </c:pt>
                <c:pt idx="20">
                  <c:v>UP</c:v>
                </c:pt>
                <c:pt idx="21">
                  <c:v>Utt</c:v>
                </c:pt>
                <c:pt idx="22">
                  <c:v>WB</c:v>
                </c:pt>
              </c:strCache>
            </c:strRef>
          </c:cat>
          <c:val>
            <c:numRef>
              <c:f>'Graphs-1'!$C$249:$C$271</c:f>
              <c:numCache>
                <c:formatCode>0</c:formatCode>
                <c:ptCount val="23"/>
                <c:pt idx="0">
                  <c:v>22229.81</c:v>
                </c:pt>
                <c:pt idx="1">
                  <c:v>25544.799999999999</c:v>
                </c:pt>
                <c:pt idx="2">
                  <c:v>65900.600000000006</c:v>
                </c:pt>
                <c:pt idx="3">
                  <c:v>27795.31</c:v>
                </c:pt>
                <c:pt idx="4">
                  <c:v>37729.25</c:v>
                </c:pt>
                <c:pt idx="5">
                  <c:v>8925.98</c:v>
                </c:pt>
                <c:pt idx="6">
                  <c:v>6778.19</c:v>
                </c:pt>
                <c:pt idx="7">
                  <c:v>27012.16</c:v>
                </c:pt>
                <c:pt idx="8">
                  <c:v>20003.849999999999</c:v>
                </c:pt>
                <c:pt idx="9">
                  <c:v>11901.95</c:v>
                </c:pt>
                <c:pt idx="10">
                  <c:v>51587.75</c:v>
                </c:pt>
                <c:pt idx="11">
                  <c:v>6263.84</c:v>
                </c:pt>
                <c:pt idx="12">
                  <c:v>64106.99</c:v>
                </c:pt>
                <c:pt idx="13">
                  <c:v>36977.879999999997</c:v>
                </c:pt>
                <c:pt idx="14">
                  <c:v>14756.86</c:v>
                </c:pt>
                <c:pt idx="15">
                  <c:v>49211.29</c:v>
                </c:pt>
                <c:pt idx="16">
                  <c:v>1040.4100000000001</c:v>
                </c:pt>
                <c:pt idx="17">
                  <c:v>12407.64</c:v>
                </c:pt>
                <c:pt idx="18">
                  <c:v>33311.14</c:v>
                </c:pt>
                <c:pt idx="19">
                  <c:v>5781.88</c:v>
                </c:pt>
                <c:pt idx="20">
                  <c:v>98397.32</c:v>
                </c:pt>
                <c:pt idx="21">
                  <c:v>9240.16</c:v>
                </c:pt>
                <c:pt idx="22">
                  <c:v>61436.54</c:v>
                </c:pt>
              </c:numCache>
            </c:numRef>
          </c:val>
        </c:ser>
        <c:ser>
          <c:idx val="1"/>
          <c:order val="1"/>
          <c:tx>
            <c:strRef>
              <c:f>'Graphs-1'!$D$248</c:f>
              <c:strCache>
                <c:ptCount val="1"/>
                <c:pt idx="0">
                  <c:v>Grants</c:v>
                </c:pt>
              </c:strCache>
            </c:strRef>
          </c:tx>
          <c:spPr>
            <a:solidFill>
              <a:srgbClr val="FFC000"/>
            </a:solidFill>
            <a:ln>
              <a:noFill/>
            </a:ln>
            <a:effectLst/>
          </c:spPr>
          <c:invertIfNegative val="0"/>
          <c:cat>
            <c:strRef>
              <c:f>'Graphs-1'!$B$249:$B$271</c:f>
              <c:strCache>
                <c:ptCount val="23"/>
                <c:pt idx="0">
                  <c:v>AP</c:v>
                </c:pt>
                <c:pt idx="1">
                  <c:v>Asm</c:v>
                </c:pt>
                <c:pt idx="2">
                  <c:v>Bih</c:v>
                </c:pt>
                <c:pt idx="3">
                  <c:v>Chh</c:v>
                </c:pt>
                <c:pt idx="4">
                  <c:v>Guj</c:v>
                </c:pt>
                <c:pt idx="5">
                  <c:v>Har</c:v>
                </c:pt>
                <c:pt idx="6">
                  <c:v>HP</c:v>
                </c:pt>
                <c:pt idx="7">
                  <c:v>Jha</c:v>
                </c:pt>
                <c:pt idx="8">
                  <c:v>Kar</c:v>
                </c:pt>
                <c:pt idx="9">
                  <c:v>Ker</c:v>
                </c:pt>
                <c:pt idx="10">
                  <c:v>Mah</c:v>
                </c:pt>
                <c:pt idx="11">
                  <c:v>Meg</c:v>
                </c:pt>
                <c:pt idx="12">
                  <c:v>MP</c:v>
                </c:pt>
                <c:pt idx="13">
                  <c:v>Odi</c:v>
                </c:pt>
                <c:pt idx="14">
                  <c:v>Pun</c:v>
                </c:pt>
                <c:pt idx="15">
                  <c:v>Raj</c:v>
                </c:pt>
                <c:pt idx="16">
                  <c:v>Sik</c:v>
                </c:pt>
                <c:pt idx="17">
                  <c:v>Tel</c:v>
                </c:pt>
                <c:pt idx="18">
                  <c:v>TN</c:v>
                </c:pt>
                <c:pt idx="19">
                  <c:v>Tri</c:v>
                </c:pt>
                <c:pt idx="20">
                  <c:v>UP</c:v>
                </c:pt>
                <c:pt idx="21">
                  <c:v>Utt</c:v>
                </c:pt>
                <c:pt idx="22">
                  <c:v>WB</c:v>
                </c:pt>
              </c:strCache>
            </c:strRef>
          </c:cat>
          <c:val>
            <c:numRef>
              <c:f>'Graphs-1'!$D$249:$D$271</c:f>
              <c:numCache>
                <c:formatCode>0</c:formatCode>
                <c:ptCount val="23"/>
                <c:pt idx="0">
                  <c:v>56033</c:v>
                </c:pt>
                <c:pt idx="1">
                  <c:v>45055.82</c:v>
                </c:pt>
                <c:pt idx="2">
                  <c:v>58001.29</c:v>
                </c:pt>
                <c:pt idx="3">
                  <c:v>16750</c:v>
                </c:pt>
                <c:pt idx="4">
                  <c:v>15982.67</c:v>
                </c:pt>
                <c:pt idx="5">
                  <c:v>11565.86</c:v>
                </c:pt>
                <c:pt idx="6">
                  <c:v>15946.33</c:v>
                </c:pt>
                <c:pt idx="7">
                  <c:v>17405.740000000002</c:v>
                </c:pt>
                <c:pt idx="8">
                  <c:v>22281.01</c:v>
                </c:pt>
                <c:pt idx="9">
                  <c:v>29999.95</c:v>
                </c:pt>
                <c:pt idx="10">
                  <c:v>68185.63</c:v>
                </c:pt>
                <c:pt idx="11">
                  <c:v>6465.53</c:v>
                </c:pt>
                <c:pt idx="12">
                  <c:v>44594.81</c:v>
                </c:pt>
                <c:pt idx="13">
                  <c:v>32788.639999999999</c:v>
                </c:pt>
                <c:pt idx="14">
                  <c:v>28731.040000000001</c:v>
                </c:pt>
                <c:pt idx="15">
                  <c:v>45317.61</c:v>
                </c:pt>
                <c:pt idx="16">
                  <c:v>2925.5</c:v>
                </c:pt>
                <c:pt idx="17">
                  <c:v>41001.730000000003</c:v>
                </c:pt>
                <c:pt idx="18">
                  <c:v>39758.97</c:v>
                </c:pt>
                <c:pt idx="19">
                  <c:v>12031.52</c:v>
                </c:pt>
                <c:pt idx="20">
                  <c:v>108652.47</c:v>
                </c:pt>
                <c:pt idx="21">
                  <c:v>21452.76</c:v>
                </c:pt>
                <c:pt idx="22">
                  <c:v>50591.5</c:v>
                </c:pt>
              </c:numCache>
            </c:numRef>
          </c:val>
        </c:ser>
        <c:dLbls>
          <c:showLegendKey val="0"/>
          <c:showVal val="0"/>
          <c:showCatName val="0"/>
          <c:showSerName val="0"/>
          <c:showPercent val="0"/>
          <c:showBubbleSize val="0"/>
        </c:dLbls>
        <c:gapWidth val="30"/>
        <c:axId val="1615835504"/>
        <c:axId val="1615832240"/>
      </c:barChart>
      <c:catAx>
        <c:axId val="16158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Neue Haas Grotest Text Pro"/>
                <a:ea typeface="+mn-ea"/>
                <a:cs typeface="+mn-cs"/>
              </a:defRPr>
            </a:pPr>
            <a:endParaRPr lang="en-US"/>
          </a:p>
        </c:txPr>
        <c:crossAx val="1615832240"/>
        <c:crosses val="autoZero"/>
        <c:auto val="1"/>
        <c:lblAlgn val="ctr"/>
        <c:lblOffset val="100"/>
        <c:noMultiLvlLbl val="0"/>
      </c:catAx>
      <c:valAx>
        <c:axId val="16158322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Neue Haas Grotest Text Pro"/>
                <a:ea typeface="+mn-ea"/>
                <a:cs typeface="+mn-cs"/>
              </a:defRPr>
            </a:pPr>
            <a:endParaRPr lang="en-US"/>
          </a:p>
        </c:txPr>
        <c:crossAx val="1615835504"/>
        <c:crosses val="autoZero"/>
        <c:crossBetween val="between"/>
      </c:valAx>
      <c:spPr>
        <a:noFill/>
        <a:ln>
          <a:noFill/>
        </a:ln>
        <a:effectLst/>
      </c:spPr>
    </c:plotArea>
    <c:legend>
      <c:legendPos val="b"/>
      <c:layout>
        <c:manualLayout>
          <c:xMode val="edge"/>
          <c:yMode val="edge"/>
          <c:x val="0.19253316864803668"/>
          <c:y val="0.19039297171186931"/>
          <c:w val="0.28535981468502503"/>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Neue Haas Grotest Text Pro"/>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a:solidFill>
                  <a:schemeClr val="tx1"/>
                </a:solidFill>
                <a:effectLst/>
              </a:rPr>
              <a:t>Changes in state expenditure: 2022-23 over 2021-22 (%)</a:t>
            </a:r>
            <a:endParaRPr lang="en-IN" sz="140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6659826274711451E-2"/>
          <c:y val="0.15085381210177923"/>
          <c:w val="0.93116361554930505"/>
          <c:h val="0.77553930732373755"/>
        </c:manualLayout>
      </c:layout>
      <c:lineChart>
        <c:grouping val="standard"/>
        <c:varyColors val="0"/>
        <c:ser>
          <c:idx val="0"/>
          <c:order val="0"/>
          <c:tx>
            <c:strRef>
              <c:f>'Graphs-1'!$U$2</c:f>
              <c:strCache>
                <c:ptCount val="1"/>
                <c:pt idx="0">
                  <c:v>Capex</c:v>
                </c:pt>
              </c:strCache>
            </c:strRef>
          </c:tx>
          <c:spPr>
            <a:ln w="34925" cap="rnd">
              <a:solidFill>
                <a:schemeClr val="accent4">
                  <a:lumMod val="75000"/>
                </a:schemeClr>
              </a:solidFill>
              <a:round/>
            </a:ln>
            <a:effectLst/>
          </c:spPr>
          <c:marker>
            <c:symbol val="circle"/>
            <c:size val="6"/>
            <c:spPr>
              <a:solidFill>
                <a:schemeClr val="accent4">
                  <a:lumMod val="75000"/>
                </a:schemeClr>
              </a:solidFill>
              <a:ln w="9525">
                <a:solidFill>
                  <a:schemeClr val="accent4">
                    <a:lumMod val="75000"/>
                  </a:schemeClr>
                </a:solidFill>
              </a:ln>
              <a:effectLst/>
            </c:spPr>
          </c:marker>
          <c:dLbls>
            <c:dLbl>
              <c:idx val="0"/>
              <c:layout>
                <c:manualLayout>
                  <c:x val="-4.7826035081125665E-2"/>
                  <c:y val="9.4379374132778898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2.8885031088600646E-2"/>
                  <c:y val="-4.80092162004975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2.6990930689348148E-2"/>
                  <c:y val="-5.078913607313777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2.5096830290095646E-2"/>
                  <c:y val="-5.07891360731377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2.8885031088600646E-2"/>
                  <c:y val="-4.80092162004974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3.0779131487853148E-2"/>
                  <c:y val="-5.07891360731377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8"/>
              <c:layout>
                <c:manualLayout>
                  <c:x val="-3.456733228635829E-2"/>
                  <c:y val="-4.80092162004974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9"/>
              <c:layout>
                <c:manualLayout>
                  <c:x val="-3.6461432685610654E-2"/>
                  <c:y val="-4.80092162004974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0"/>
              <c:layout>
                <c:manualLayout>
                  <c:x val="-3.456733228635829E-2"/>
                  <c:y val="-4.80092162004974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1"/>
              <c:layout>
                <c:manualLayout>
                  <c:x val="-3.6461432685610792E-2"/>
                  <c:y val="-3.13296969646558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2"/>
              <c:layout>
                <c:manualLayout>
                  <c:x val="-4.0249633484115657E-2"/>
                  <c:y val="-5.078913607313772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3"/>
              <c:layout>
                <c:manualLayout>
                  <c:x val="-3.1365109477511657E-2"/>
                  <c:y val="-1.7430097601454489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'Graphs-1'!$T$3:$T$26</c:f>
              <c:strCache>
                <c:ptCount val="24"/>
                <c:pt idx="0">
                  <c:v>AP</c:v>
                </c:pt>
                <c:pt idx="1">
                  <c:v>Tel</c:v>
                </c:pt>
                <c:pt idx="2">
                  <c:v>Meg</c:v>
                </c:pt>
                <c:pt idx="3">
                  <c:v>Asm</c:v>
                </c:pt>
                <c:pt idx="4">
                  <c:v>Pun</c:v>
                </c:pt>
                <c:pt idx="5">
                  <c:v>Raj</c:v>
                </c:pt>
                <c:pt idx="6">
                  <c:v>Ker</c:v>
                </c:pt>
                <c:pt idx="7">
                  <c:v>HP</c:v>
                </c:pt>
                <c:pt idx="8">
                  <c:v>TN</c:v>
                </c:pt>
                <c:pt idx="9">
                  <c:v>Har</c:v>
                </c:pt>
                <c:pt idx="10">
                  <c:v>Utt</c:v>
                </c:pt>
                <c:pt idx="11">
                  <c:v>MP</c:v>
                </c:pt>
                <c:pt idx="12">
                  <c:v>All</c:v>
                </c:pt>
                <c:pt idx="13">
                  <c:v>Kar</c:v>
                </c:pt>
                <c:pt idx="14">
                  <c:v>Chh</c:v>
                </c:pt>
                <c:pt idx="15">
                  <c:v>Guj</c:v>
                </c:pt>
                <c:pt idx="16">
                  <c:v>WB</c:v>
                </c:pt>
                <c:pt idx="17">
                  <c:v>Mah</c:v>
                </c:pt>
                <c:pt idx="18">
                  <c:v>Bih</c:v>
                </c:pt>
                <c:pt idx="19">
                  <c:v>UP</c:v>
                </c:pt>
                <c:pt idx="20">
                  <c:v>Odi</c:v>
                </c:pt>
                <c:pt idx="21">
                  <c:v>Jha</c:v>
                </c:pt>
                <c:pt idx="22">
                  <c:v>Tri</c:v>
                </c:pt>
                <c:pt idx="23">
                  <c:v>Sik</c:v>
                </c:pt>
              </c:strCache>
            </c:strRef>
          </c:cat>
          <c:val>
            <c:numRef>
              <c:f>'Graphs-1'!$U$3:$U$26</c:f>
              <c:numCache>
                <c:formatCode>0.00</c:formatCode>
                <c:ptCount val="24"/>
                <c:pt idx="0">
                  <c:v>-54.858650090502046</c:v>
                </c:pt>
                <c:pt idx="1">
                  <c:v>-38.128011555577544</c:v>
                </c:pt>
                <c:pt idx="2">
                  <c:v>-20.332583518364402</c:v>
                </c:pt>
                <c:pt idx="3">
                  <c:v>-19.899495922108823</c:v>
                </c:pt>
                <c:pt idx="4">
                  <c:v>-18.077548522682108</c:v>
                </c:pt>
                <c:pt idx="5">
                  <c:v>-6.3041656192959756</c:v>
                </c:pt>
                <c:pt idx="6">
                  <c:v>-1.3477567569281534</c:v>
                </c:pt>
                <c:pt idx="7">
                  <c:v>1.9817569216584952</c:v>
                </c:pt>
                <c:pt idx="8">
                  <c:v>4.6504866907782993</c:v>
                </c:pt>
                <c:pt idx="9">
                  <c:v>7.7315204703907847</c:v>
                </c:pt>
                <c:pt idx="10">
                  <c:v>8.7742749054224412</c:v>
                </c:pt>
                <c:pt idx="11">
                  <c:v>8.9054160125588524</c:v>
                </c:pt>
                <c:pt idx="12">
                  <c:v>12.816525337715824</c:v>
                </c:pt>
                <c:pt idx="13">
                  <c:v>18.867560367411862</c:v>
                </c:pt>
                <c:pt idx="14">
                  <c:v>25.939180223241554</c:v>
                </c:pt>
                <c:pt idx="15">
                  <c:v>26.93010104278768</c:v>
                </c:pt>
                <c:pt idx="16">
                  <c:v>28.237729272727385</c:v>
                </c:pt>
                <c:pt idx="17">
                  <c:v>32.337866542560967</c:v>
                </c:pt>
                <c:pt idx="18">
                  <c:v>33.116960726471369</c:v>
                </c:pt>
                <c:pt idx="19">
                  <c:v>33.275477340432566</c:v>
                </c:pt>
                <c:pt idx="20">
                  <c:v>45.070665867033412</c:v>
                </c:pt>
                <c:pt idx="21">
                  <c:v>50.097690056191865</c:v>
                </c:pt>
                <c:pt idx="22">
                  <c:v>51.67838819192292</c:v>
                </c:pt>
                <c:pt idx="23">
                  <c:v>77.154424522845559</c:v>
                </c:pt>
              </c:numCache>
            </c:numRef>
          </c:val>
          <c:smooth val="0"/>
        </c:ser>
        <c:ser>
          <c:idx val="1"/>
          <c:order val="1"/>
          <c:tx>
            <c:strRef>
              <c:f>'Graphs-1'!$V$2</c:f>
              <c:strCache>
                <c:ptCount val="1"/>
                <c:pt idx="0">
                  <c:v>Rev-exp</c:v>
                </c:pt>
              </c:strCache>
            </c:strRef>
          </c:tx>
          <c:spPr>
            <a:ln w="28575" cap="rnd">
              <a:solidFill>
                <a:srgbClr val="00B050"/>
              </a:solidFill>
              <a:round/>
            </a:ln>
            <a:effectLst/>
          </c:spPr>
          <c:marker>
            <c:symbol val="diamond"/>
            <c:size val="7"/>
            <c:spPr>
              <a:solidFill>
                <a:srgbClr val="00B050"/>
              </a:solidFill>
              <a:ln w="9525">
                <a:solidFill>
                  <a:srgbClr val="00B050"/>
                </a:solidFill>
              </a:ln>
              <a:effectLst/>
            </c:spPr>
          </c:marker>
          <c:dLbls>
            <c:dLbl>
              <c:idx val="0"/>
              <c:layout>
                <c:manualLayout>
                  <c:x val="-3.1726181687479399E-2"/>
                  <c:y val="-3.8279496646256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8467478892711907E-2"/>
                  <c:y val="-4.93991761368176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9832081288226914E-2"/>
                  <c:y val="-4.66192562641773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6043880489721932E-2"/>
                  <c:y val="-4.66192562641773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0361579291964391E-2"/>
                  <c:y val="-5.495901588209817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2255679691216928E-2"/>
                  <c:y val="-3.76679142742757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3620282086731935E-2"/>
                  <c:y val="-6.91781965849888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6043880489721897E-2"/>
                  <c:y val="-4.66192562641773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2255679691216893E-2"/>
                  <c:y val="-4.6007673892196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1726181687479399E-2"/>
                  <c:y val="-5.712735338275758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9832081288226966E-2"/>
                  <c:y val="-5.77389357547384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2.4149780090469464E-2"/>
                  <c:y val="-5.495901588209817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3.1726181687479468E-2"/>
                  <c:y val="-7.16385351179398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'Graphs-1'!$T$3:$T$26</c:f>
              <c:strCache>
                <c:ptCount val="24"/>
                <c:pt idx="0">
                  <c:v>AP</c:v>
                </c:pt>
                <c:pt idx="1">
                  <c:v>Tel</c:v>
                </c:pt>
                <c:pt idx="2">
                  <c:v>Meg</c:v>
                </c:pt>
                <c:pt idx="3">
                  <c:v>Asm</c:v>
                </c:pt>
                <c:pt idx="4">
                  <c:v>Pun</c:v>
                </c:pt>
                <c:pt idx="5">
                  <c:v>Raj</c:v>
                </c:pt>
                <c:pt idx="6">
                  <c:v>Ker</c:v>
                </c:pt>
                <c:pt idx="7">
                  <c:v>HP</c:v>
                </c:pt>
                <c:pt idx="8">
                  <c:v>TN</c:v>
                </c:pt>
                <c:pt idx="9">
                  <c:v>Har</c:v>
                </c:pt>
                <c:pt idx="10">
                  <c:v>Utt</c:v>
                </c:pt>
                <c:pt idx="11">
                  <c:v>MP</c:v>
                </c:pt>
                <c:pt idx="12">
                  <c:v>All</c:v>
                </c:pt>
                <c:pt idx="13">
                  <c:v>Kar</c:v>
                </c:pt>
                <c:pt idx="14">
                  <c:v>Chh</c:v>
                </c:pt>
                <c:pt idx="15">
                  <c:v>Guj</c:v>
                </c:pt>
                <c:pt idx="16">
                  <c:v>WB</c:v>
                </c:pt>
                <c:pt idx="17">
                  <c:v>Mah</c:v>
                </c:pt>
                <c:pt idx="18">
                  <c:v>Bih</c:v>
                </c:pt>
                <c:pt idx="19">
                  <c:v>UP</c:v>
                </c:pt>
                <c:pt idx="20">
                  <c:v>Odi</c:v>
                </c:pt>
                <c:pt idx="21">
                  <c:v>Jha</c:v>
                </c:pt>
                <c:pt idx="22">
                  <c:v>Tri</c:v>
                </c:pt>
                <c:pt idx="23">
                  <c:v>Sik</c:v>
                </c:pt>
              </c:strCache>
            </c:strRef>
          </c:cat>
          <c:val>
            <c:numRef>
              <c:f>'Graphs-1'!$V$3:$V$26</c:f>
              <c:numCache>
                <c:formatCode>0.00</c:formatCode>
                <c:ptCount val="24"/>
                <c:pt idx="0">
                  <c:v>26.109909908436002</c:v>
                </c:pt>
                <c:pt idx="1">
                  <c:v>11.05058761557045</c:v>
                </c:pt>
                <c:pt idx="2">
                  <c:v>10.468692525750312</c:v>
                </c:pt>
                <c:pt idx="3">
                  <c:v>21.30556838471027</c:v>
                </c:pt>
                <c:pt idx="4">
                  <c:v>17.029281964000621</c:v>
                </c:pt>
                <c:pt idx="5">
                  <c:v>9.0124627856435389</c:v>
                </c:pt>
                <c:pt idx="6">
                  <c:v>-2.9009209473715547</c:v>
                </c:pt>
                <c:pt idx="7">
                  <c:v>24.592473969177142</c:v>
                </c:pt>
                <c:pt idx="8">
                  <c:v>6.7610755486772645</c:v>
                </c:pt>
                <c:pt idx="9">
                  <c:v>8.82155221931753</c:v>
                </c:pt>
                <c:pt idx="10">
                  <c:v>12.050327069913225</c:v>
                </c:pt>
                <c:pt idx="11">
                  <c:v>12.516175533409957</c:v>
                </c:pt>
                <c:pt idx="12">
                  <c:v>11.333574687200599</c:v>
                </c:pt>
                <c:pt idx="13">
                  <c:v>0.11060665335340669</c:v>
                </c:pt>
                <c:pt idx="14">
                  <c:v>14.103110336682345</c:v>
                </c:pt>
                <c:pt idx="15">
                  <c:v>10.485499569985969</c:v>
                </c:pt>
                <c:pt idx="16">
                  <c:v>5.4587645848650945</c:v>
                </c:pt>
                <c:pt idx="17">
                  <c:v>16.086864642105713</c:v>
                </c:pt>
                <c:pt idx="18">
                  <c:v>15.548652864648481</c:v>
                </c:pt>
                <c:pt idx="19">
                  <c:v>13.855305161457387</c:v>
                </c:pt>
                <c:pt idx="20">
                  <c:v>16.060661438745605</c:v>
                </c:pt>
                <c:pt idx="21">
                  <c:v>7.9554301509245251</c:v>
                </c:pt>
                <c:pt idx="22">
                  <c:v>9.5948417392597065</c:v>
                </c:pt>
                <c:pt idx="23">
                  <c:v>16.101975149446069</c:v>
                </c:pt>
              </c:numCache>
            </c:numRef>
          </c:val>
          <c:smooth val="0"/>
        </c:ser>
        <c:ser>
          <c:idx val="2"/>
          <c:order val="2"/>
          <c:tx>
            <c:strRef>
              <c:f>'Graphs-1'!$W$2</c:f>
              <c:strCache>
                <c:ptCount val="1"/>
                <c:pt idx="0">
                  <c:v>Tot-exp</c:v>
                </c:pt>
              </c:strCache>
            </c:strRef>
          </c:tx>
          <c:spPr>
            <a:ln w="25400" cap="rnd">
              <a:solidFill>
                <a:sysClr val="windowText" lastClr="000000"/>
              </a:solidFill>
              <a:round/>
            </a:ln>
            <a:effectLst/>
          </c:spPr>
          <c:marker>
            <c:symbol val="star"/>
            <c:size val="7"/>
            <c:spPr>
              <a:noFill/>
              <a:ln w="19050">
                <a:solidFill>
                  <a:sysClr val="windowText" lastClr="000000"/>
                </a:solidFill>
              </a:ln>
              <a:effectLst/>
            </c:spPr>
          </c:marker>
          <c:cat>
            <c:strRef>
              <c:f>'Graphs-1'!$T$3:$T$26</c:f>
              <c:strCache>
                <c:ptCount val="24"/>
                <c:pt idx="0">
                  <c:v>AP</c:v>
                </c:pt>
                <c:pt idx="1">
                  <c:v>Tel</c:v>
                </c:pt>
                <c:pt idx="2">
                  <c:v>Meg</c:v>
                </c:pt>
                <c:pt idx="3">
                  <c:v>Asm</c:v>
                </c:pt>
                <c:pt idx="4">
                  <c:v>Pun</c:v>
                </c:pt>
                <c:pt idx="5">
                  <c:v>Raj</c:v>
                </c:pt>
                <c:pt idx="6">
                  <c:v>Ker</c:v>
                </c:pt>
                <c:pt idx="7">
                  <c:v>HP</c:v>
                </c:pt>
                <c:pt idx="8">
                  <c:v>TN</c:v>
                </c:pt>
                <c:pt idx="9">
                  <c:v>Har</c:v>
                </c:pt>
                <c:pt idx="10">
                  <c:v>Utt</c:v>
                </c:pt>
                <c:pt idx="11">
                  <c:v>MP</c:v>
                </c:pt>
                <c:pt idx="12">
                  <c:v>All</c:v>
                </c:pt>
                <c:pt idx="13">
                  <c:v>Kar</c:v>
                </c:pt>
                <c:pt idx="14">
                  <c:v>Chh</c:v>
                </c:pt>
                <c:pt idx="15">
                  <c:v>Guj</c:v>
                </c:pt>
                <c:pt idx="16">
                  <c:v>WB</c:v>
                </c:pt>
                <c:pt idx="17">
                  <c:v>Mah</c:v>
                </c:pt>
                <c:pt idx="18">
                  <c:v>Bih</c:v>
                </c:pt>
                <c:pt idx="19">
                  <c:v>UP</c:v>
                </c:pt>
                <c:pt idx="20">
                  <c:v>Odi</c:v>
                </c:pt>
                <c:pt idx="21">
                  <c:v>Jha</c:v>
                </c:pt>
                <c:pt idx="22">
                  <c:v>Tri</c:v>
                </c:pt>
                <c:pt idx="23">
                  <c:v>Sik</c:v>
                </c:pt>
              </c:strCache>
            </c:strRef>
          </c:cat>
          <c:val>
            <c:numRef>
              <c:f>'Graphs-1'!$W$3:$W$26</c:f>
              <c:numCache>
                <c:formatCode>0.00</c:formatCode>
                <c:ptCount val="24"/>
                <c:pt idx="0">
                  <c:v>18.370752623159504</c:v>
                </c:pt>
                <c:pt idx="1">
                  <c:v>2.4662843401460854</c:v>
                </c:pt>
                <c:pt idx="2">
                  <c:v>5.2916500224162943</c:v>
                </c:pt>
                <c:pt idx="3">
                  <c:v>13.438111932572516</c:v>
                </c:pt>
                <c:pt idx="4">
                  <c:v>14.223410539418314</c:v>
                </c:pt>
                <c:pt idx="5">
                  <c:v>7.2979419626884034</c:v>
                </c:pt>
                <c:pt idx="6">
                  <c:v>-2.7634873844317398</c:v>
                </c:pt>
                <c:pt idx="7">
                  <c:v>20.507932697001287</c:v>
                </c:pt>
                <c:pt idx="8">
                  <c:v>6.4912496922311158</c:v>
                </c:pt>
                <c:pt idx="9">
                  <c:v>8.7216015685111401</c:v>
                </c:pt>
                <c:pt idx="10">
                  <c:v>11.518810581339633</c:v>
                </c:pt>
                <c:pt idx="11">
                  <c:v>11.84839693790758</c:v>
                </c:pt>
                <c:pt idx="12">
                  <c:v>11.654040131316258</c:v>
                </c:pt>
                <c:pt idx="13">
                  <c:v>3.6580537585660489</c:v>
                </c:pt>
                <c:pt idx="14">
                  <c:v>15.597410718985305</c:v>
                </c:pt>
                <c:pt idx="15">
                  <c:v>12.959541572509735</c:v>
                </c:pt>
                <c:pt idx="16">
                  <c:v>7.2082942938951122</c:v>
                </c:pt>
                <c:pt idx="17">
                  <c:v>17.993590361719146</c:v>
                </c:pt>
                <c:pt idx="18">
                  <c:v>17.823076250150361</c:v>
                </c:pt>
                <c:pt idx="19">
                  <c:v>17.225276285231029</c:v>
                </c:pt>
                <c:pt idx="20">
                  <c:v>21.09309726587043</c:v>
                </c:pt>
                <c:pt idx="21">
                  <c:v>13.406972646182203</c:v>
                </c:pt>
                <c:pt idx="22">
                  <c:v>13.150936633025578</c:v>
                </c:pt>
                <c:pt idx="23">
                  <c:v>26.540738793545881</c:v>
                </c:pt>
              </c:numCache>
            </c:numRef>
          </c:val>
          <c:smooth val="0"/>
        </c:ser>
        <c:dLbls>
          <c:showLegendKey val="0"/>
          <c:showVal val="0"/>
          <c:showCatName val="0"/>
          <c:showSerName val="0"/>
          <c:showPercent val="0"/>
          <c:showBubbleSize val="0"/>
        </c:dLbls>
        <c:marker val="1"/>
        <c:smooth val="0"/>
        <c:axId val="1615825168"/>
        <c:axId val="1615827888"/>
      </c:lineChart>
      <c:catAx>
        <c:axId val="1615825168"/>
        <c:scaling>
          <c:orientation val="minMax"/>
        </c:scaling>
        <c:delete val="0"/>
        <c:axPos val="b"/>
        <c:numFmt formatCode="General" sourceLinked="1"/>
        <c:majorTickMark val="none"/>
        <c:minorTickMark val="none"/>
        <c:tickLblPos val="low"/>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827888"/>
        <c:crosses val="autoZero"/>
        <c:auto val="1"/>
        <c:lblAlgn val="ctr"/>
        <c:lblOffset val="100"/>
        <c:noMultiLvlLbl val="0"/>
      </c:catAx>
      <c:valAx>
        <c:axId val="1615827888"/>
        <c:scaling>
          <c:orientation val="minMax"/>
          <c:max val="80"/>
          <c:min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825168"/>
        <c:crosses val="autoZero"/>
        <c:crossBetween val="between"/>
      </c:valAx>
      <c:spPr>
        <a:noFill/>
        <a:ln>
          <a:noFill/>
        </a:ln>
        <a:effectLst/>
      </c:spPr>
    </c:plotArea>
    <c:legend>
      <c:legendPos val="b"/>
      <c:layout>
        <c:manualLayout>
          <c:xMode val="edge"/>
          <c:yMode val="edge"/>
          <c:x val="0.46764995831487705"/>
          <c:y val="0.76861325995512297"/>
          <c:w val="0.48596695316799471"/>
          <c:h val="6.512345603982877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IN" sz="1600" b="1" dirty="0">
                <a:solidFill>
                  <a:schemeClr val="tx1"/>
                </a:solidFill>
              </a:rPr>
              <a:t>Deficits - States (% of GSDP) </a:t>
            </a:r>
          </a:p>
        </c:rich>
      </c:tx>
      <c:layout>
        <c:manualLayout>
          <c:xMode val="edge"/>
          <c:yMode val="edge"/>
          <c:x val="0.30099176892864521"/>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921954028482035E-2"/>
          <c:y val="0.1114106061855258"/>
          <c:w val="0.90666754356474588"/>
          <c:h val="0.66676680052897841"/>
        </c:manualLayout>
      </c:layout>
      <c:lineChart>
        <c:grouping val="standard"/>
        <c:varyColors val="0"/>
        <c:ser>
          <c:idx val="0"/>
          <c:order val="0"/>
          <c:tx>
            <c:strRef>
              <c:f>'Graphs-1'!$B$156</c:f>
              <c:strCache>
                <c:ptCount val="1"/>
                <c:pt idx="0">
                  <c:v>RD</c:v>
                </c:pt>
              </c:strCache>
            </c:strRef>
          </c:tx>
          <c:spPr>
            <a:ln w="34925" cap="rnd">
              <a:solidFill>
                <a:srgbClr val="00B050"/>
              </a:solidFill>
              <a:round/>
            </a:ln>
            <a:effectLst/>
          </c:spPr>
          <c:marker>
            <c:symbol val="star"/>
            <c:size val="6"/>
            <c:spPr>
              <a:no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'Graphs-1'!$C$155:$O$155</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 (P)</c:v>
                </c:pt>
                <c:pt idx="12">
                  <c:v>2023-24 BE</c:v>
                </c:pt>
              </c:strCache>
            </c:strRef>
          </c:cat>
          <c:val>
            <c:numRef>
              <c:f>'Graphs-1'!$C$156:$O$156</c:f>
              <c:numCache>
                <c:formatCode>0.00</c:formatCode>
                <c:ptCount val="13"/>
                <c:pt idx="0">
                  <c:v>0.26480242723097841</c:v>
                </c:pt>
                <c:pt idx="1">
                  <c:v>0.20660176487871668</c:v>
                </c:pt>
                <c:pt idx="2">
                  <c:v>-0.10404122632592348</c:v>
                </c:pt>
                <c:pt idx="3">
                  <c:v>-0.39322752959062479</c:v>
                </c:pt>
                <c:pt idx="4">
                  <c:v>-3.6866465356271819E-2</c:v>
                </c:pt>
                <c:pt idx="5">
                  <c:v>-0.42931403139402896</c:v>
                </c:pt>
                <c:pt idx="6">
                  <c:v>-0.49957225518434312</c:v>
                </c:pt>
                <c:pt idx="7">
                  <c:v>-0.38315084583195941</c:v>
                </c:pt>
                <c:pt idx="8">
                  <c:v>-0.67315605696669523</c:v>
                </c:pt>
                <c:pt idx="9">
                  <c:v>-1.8646826005296091</c:v>
                </c:pt>
                <c:pt idx="10">
                  <c:v>-0.4682381917905839</c:v>
                </c:pt>
                <c:pt idx="11">
                  <c:v>-0.24085479248242386</c:v>
                </c:pt>
              </c:numCache>
            </c:numRef>
          </c:val>
          <c:smooth val="0"/>
          <c:extLst xmlns:c16r2="http://schemas.microsoft.com/office/drawing/2015/06/chart">
            <c:ext xmlns:c16="http://schemas.microsoft.com/office/drawing/2014/chart" uri="{C3380CC4-5D6E-409C-BE32-E72D297353CC}">
              <c16:uniqueId val="{00000000-E853-4293-9DCC-139E5E0BBD9A}"/>
            </c:ext>
          </c:extLst>
        </c:ser>
        <c:ser>
          <c:idx val="1"/>
          <c:order val="1"/>
          <c:tx>
            <c:strRef>
              <c:f>'Graphs-1'!$B$157</c:f>
              <c:strCache>
                <c:ptCount val="1"/>
                <c:pt idx="0">
                  <c:v>RD-1</c:v>
                </c:pt>
              </c:strCache>
            </c:strRef>
          </c:tx>
          <c:spPr>
            <a:ln w="44450" cap="rnd">
              <a:solidFill>
                <a:srgbClr val="00B050"/>
              </a:solidFill>
              <a:prstDash val="sysDot"/>
              <a:round/>
            </a:ln>
            <a:effectLst/>
          </c:spPr>
          <c:marker>
            <c:symbol val="star"/>
            <c:size val="6"/>
            <c:spPr>
              <a:noFill/>
              <a:ln w="9525">
                <a:solidFill>
                  <a:schemeClr val="accent6">
                    <a:lumMod val="50000"/>
                  </a:schemeClr>
                </a:solidFill>
              </a:ln>
              <a:effectLst/>
            </c:spPr>
          </c:marker>
          <c:dLbls>
            <c:dLbl>
              <c:idx val="11"/>
              <c:delete val="1"/>
              <c:extLst xmlns:c16r2="http://schemas.microsoft.com/office/drawing/2015/06/chart">
                <c:ext xmlns:c16="http://schemas.microsoft.com/office/drawing/2014/chart" uri="{C3380CC4-5D6E-409C-BE32-E72D297353CC}">
                  <c16:uniqueId val="{00000001-E853-4293-9DCC-139E5E0BBD9A}"/>
                </c:ext>
                <c:ext xmlns:c15="http://schemas.microsoft.com/office/drawing/2012/chart" uri="{CE6537A1-D6FC-4f65-9D91-7224C49458BB}"/>
              </c:extLst>
            </c:dLbl>
            <c:dLbl>
              <c:idx val="12"/>
              <c:layout>
                <c:manualLayout>
                  <c:x val="-2.177081980993437E-2"/>
                  <c:y val="4.76240890228028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853-4293-9DCC-139E5E0BBD9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'Graphs-1'!$C$155:$O$155</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 (P)</c:v>
                </c:pt>
                <c:pt idx="12">
                  <c:v>2023-24 BE</c:v>
                </c:pt>
              </c:strCache>
            </c:strRef>
          </c:cat>
          <c:val>
            <c:numRef>
              <c:f>'Graphs-1'!$C$157:$O$157</c:f>
              <c:numCache>
                <c:formatCode>General</c:formatCode>
                <c:ptCount val="13"/>
                <c:pt idx="11" formatCode="0.00">
                  <c:v>-0.24085479248242386</c:v>
                </c:pt>
                <c:pt idx="12" formatCode="0.00">
                  <c:v>-0.21281204932866149</c:v>
                </c:pt>
              </c:numCache>
            </c:numRef>
          </c:val>
          <c:smooth val="0"/>
          <c:extLst xmlns:c16r2="http://schemas.microsoft.com/office/drawing/2015/06/chart">
            <c:ext xmlns:c16="http://schemas.microsoft.com/office/drawing/2014/chart" uri="{C3380CC4-5D6E-409C-BE32-E72D297353CC}">
              <c16:uniqueId val="{00000003-E853-4293-9DCC-139E5E0BBD9A}"/>
            </c:ext>
          </c:extLst>
        </c:ser>
        <c:ser>
          <c:idx val="2"/>
          <c:order val="2"/>
          <c:tx>
            <c:strRef>
              <c:f>'Graphs-1'!$B$158</c:f>
              <c:strCache>
                <c:ptCount val="1"/>
                <c:pt idx="0">
                  <c:v>FD</c:v>
                </c:pt>
              </c:strCache>
            </c:strRef>
          </c:tx>
          <c:spPr>
            <a:ln w="34925" cap="rnd">
              <a:solidFill>
                <a:schemeClr val="accent2"/>
              </a:solidFill>
              <a:round/>
            </a:ln>
            <a:effectLst/>
          </c:spPr>
          <c:marker>
            <c:symbol val="circle"/>
            <c:size val="5"/>
            <c:spPr>
              <a:solidFill>
                <a:schemeClr val="accent2">
                  <a:lumMod val="75000"/>
                </a:schemeClr>
              </a:solidFill>
              <a:ln w="28575">
                <a:solidFill>
                  <a:schemeClr val="accent2">
                    <a:lumMod val="75000"/>
                  </a:schemeClr>
                </a:solidFill>
              </a:ln>
              <a:effectLst/>
            </c:spPr>
          </c:marker>
          <c:dLbls>
            <c:dLbl>
              <c:idx val="5"/>
              <c:layout>
                <c:manualLayout>
                  <c:x val="-5.3259306936275022E-2"/>
                  <c:y val="5.8505514237530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53-4293-9DCC-139E5E0BBD9A}"/>
                </c:ext>
                <c:ext xmlns:c15="http://schemas.microsoft.com/office/drawing/2012/chart" uri="{CE6537A1-D6FC-4f65-9D91-7224C49458BB}">
                  <c15:layout/>
                </c:ext>
              </c:extLst>
            </c:dLbl>
            <c:dLbl>
              <c:idx val="9"/>
              <c:layout>
                <c:manualLayout>
                  <c:x val="-5.3259306936274974E-2"/>
                  <c:y val="5.23421860403042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853-4293-9DCC-139E5E0BBD9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'Graphs-1'!$C$155:$O$155</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 (P)</c:v>
                </c:pt>
                <c:pt idx="12">
                  <c:v>2023-24 BE</c:v>
                </c:pt>
              </c:strCache>
            </c:strRef>
          </c:cat>
          <c:val>
            <c:numRef>
              <c:f>'Graphs-1'!$C$158:$O$158</c:f>
              <c:numCache>
                <c:formatCode>0.00</c:formatCode>
                <c:ptCount val="13"/>
                <c:pt idx="0">
                  <c:v>-2.015834460183056</c:v>
                </c:pt>
                <c:pt idx="1">
                  <c:v>-2.0533823101778221</c:v>
                </c:pt>
                <c:pt idx="2">
                  <c:v>-2.3099945363843508</c:v>
                </c:pt>
                <c:pt idx="3">
                  <c:v>-2.890538407904462</c:v>
                </c:pt>
                <c:pt idx="4">
                  <c:v>-3.1841621355347369</c:v>
                </c:pt>
                <c:pt idx="5">
                  <c:v>-3.7636368739361319</c:v>
                </c:pt>
                <c:pt idx="6">
                  <c:v>-2.8260890889596766</c:v>
                </c:pt>
                <c:pt idx="7">
                  <c:v>-2.7919129415284192</c:v>
                </c:pt>
                <c:pt idx="8">
                  <c:v>-2.641437485372915</c:v>
                </c:pt>
                <c:pt idx="9">
                  <c:v>-3.9369970609430682</c:v>
                </c:pt>
                <c:pt idx="10">
                  <c:v>-2.8286937693809056</c:v>
                </c:pt>
                <c:pt idx="11">
                  <c:v>-2.7529956108993434</c:v>
                </c:pt>
              </c:numCache>
            </c:numRef>
          </c:val>
          <c:smooth val="0"/>
          <c:extLst xmlns:c16r2="http://schemas.microsoft.com/office/drawing/2015/06/chart">
            <c:ext xmlns:c16="http://schemas.microsoft.com/office/drawing/2014/chart" uri="{C3380CC4-5D6E-409C-BE32-E72D297353CC}">
              <c16:uniqueId val="{00000006-E853-4293-9DCC-139E5E0BBD9A}"/>
            </c:ext>
          </c:extLst>
        </c:ser>
        <c:ser>
          <c:idx val="3"/>
          <c:order val="3"/>
          <c:tx>
            <c:strRef>
              <c:f>'Graphs-1'!$B$159</c:f>
              <c:strCache>
                <c:ptCount val="1"/>
                <c:pt idx="0">
                  <c:v>FD-1</c:v>
                </c:pt>
              </c:strCache>
            </c:strRef>
          </c:tx>
          <c:spPr>
            <a:ln w="44450" cap="rnd">
              <a:solidFill>
                <a:schemeClr val="accent2"/>
              </a:solidFill>
              <a:prstDash val="sysDot"/>
              <a:round/>
            </a:ln>
            <a:effectLst/>
          </c:spPr>
          <c:marker>
            <c:symbol val="circle"/>
            <c:size val="5"/>
            <c:spPr>
              <a:solidFill>
                <a:schemeClr val="accent2">
                  <a:lumMod val="75000"/>
                </a:schemeClr>
              </a:solidFill>
              <a:ln w="9525">
                <a:solidFill>
                  <a:schemeClr val="accent2">
                    <a:lumMod val="75000"/>
                  </a:schemeClr>
                </a:solidFill>
              </a:ln>
              <a:effectLst/>
            </c:spPr>
          </c:marker>
          <c:dLbls>
            <c:dLbl>
              <c:idx val="11"/>
              <c:delete val="1"/>
              <c:extLst xmlns:c16r2="http://schemas.microsoft.com/office/drawing/2015/06/chart">
                <c:ext xmlns:c16="http://schemas.microsoft.com/office/drawing/2014/chart" uri="{C3380CC4-5D6E-409C-BE32-E72D297353CC}">
                  <c16:uniqueId val="{00000007-E853-4293-9DCC-139E5E0BBD9A}"/>
                </c:ext>
                <c:ext xmlns:c15="http://schemas.microsoft.com/office/drawing/2012/chart" uri="{CE6537A1-D6FC-4f65-9D91-7224C49458BB}"/>
              </c:extLst>
            </c:dLbl>
            <c:dLbl>
              <c:idx val="12"/>
              <c:layout>
                <c:manualLayout>
                  <c:x val="-7.528642929507781E-3"/>
                  <c:y val="4.36282188693763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853-4293-9DCC-139E5E0BBD9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'Graphs-1'!$C$155:$O$155</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 (P)</c:v>
                </c:pt>
                <c:pt idx="12">
                  <c:v>2023-24 BE</c:v>
                </c:pt>
              </c:strCache>
            </c:strRef>
          </c:cat>
          <c:val>
            <c:numRef>
              <c:f>'Graphs-1'!$C$159:$O$159</c:f>
              <c:numCache>
                <c:formatCode>General</c:formatCode>
                <c:ptCount val="13"/>
                <c:pt idx="11" formatCode="0.00">
                  <c:v>-2.7529956108993434</c:v>
                </c:pt>
                <c:pt idx="12" formatCode="0.00">
                  <c:v>-3.182412989195174</c:v>
                </c:pt>
              </c:numCache>
            </c:numRef>
          </c:val>
          <c:smooth val="0"/>
          <c:extLst xmlns:c16r2="http://schemas.microsoft.com/office/drawing/2015/06/chart">
            <c:ext xmlns:c16="http://schemas.microsoft.com/office/drawing/2014/chart" uri="{C3380CC4-5D6E-409C-BE32-E72D297353CC}">
              <c16:uniqueId val="{00000009-E853-4293-9DCC-139E5E0BBD9A}"/>
            </c:ext>
          </c:extLst>
        </c:ser>
        <c:dLbls>
          <c:showLegendKey val="0"/>
          <c:showVal val="0"/>
          <c:showCatName val="0"/>
          <c:showSerName val="0"/>
          <c:showPercent val="0"/>
          <c:showBubbleSize val="0"/>
        </c:dLbls>
        <c:marker val="1"/>
        <c:smooth val="0"/>
        <c:axId val="1615828432"/>
        <c:axId val="1615833328"/>
      </c:lineChart>
      <c:catAx>
        <c:axId val="161582843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833328"/>
        <c:crosses val="autoZero"/>
        <c:auto val="1"/>
        <c:lblAlgn val="ctr"/>
        <c:lblOffset val="100"/>
        <c:noMultiLvlLbl val="0"/>
      </c:catAx>
      <c:valAx>
        <c:axId val="1615833328"/>
        <c:scaling>
          <c:orientation val="minMax"/>
          <c:max val="0.5"/>
          <c:min val="-4.25"/>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828432"/>
        <c:crosses val="autoZero"/>
        <c:crossBetween val="between"/>
      </c:valAx>
      <c:spPr>
        <a:noFill/>
        <a:ln>
          <a:noFill/>
        </a:ln>
        <a:effectLst/>
      </c:spPr>
    </c:plotArea>
    <c:legend>
      <c:legendPos val="b"/>
      <c:legendEntry>
        <c:idx val="1"/>
        <c:delete val="1"/>
      </c:legendEntry>
      <c:legendEntry>
        <c:idx val="3"/>
        <c:delete val="1"/>
      </c:legendEntry>
      <c:layout>
        <c:manualLayout>
          <c:xMode val="edge"/>
          <c:yMode val="edge"/>
          <c:x val="0.73257263786601134"/>
          <c:y val="3.2742088208326144E-2"/>
          <c:w val="0.24136551549284191"/>
          <c:h val="7.42260028947289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IN" sz="1600" b="1">
                <a:solidFill>
                  <a:sysClr val="windowText" lastClr="000000"/>
                </a:solidFill>
              </a:rPr>
              <a:t>Deficits as %</a:t>
            </a:r>
            <a:r>
              <a:rPr lang="en-IN" sz="1600" b="1" baseline="0">
                <a:solidFill>
                  <a:sysClr val="windowText" lastClr="000000"/>
                </a:solidFill>
              </a:rPr>
              <a:t> of GDP</a:t>
            </a:r>
            <a:r>
              <a:rPr lang="en-IN" sz="1600" b="1">
                <a:solidFill>
                  <a:sysClr val="windowText" lastClr="000000"/>
                </a:solidFill>
              </a:rPr>
              <a:t> - (Centre+States)</a:t>
            </a:r>
          </a:p>
        </c:rich>
      </c:tx>
      <c:layout>
        <c:manualLayout>
          <c:xMode val="edge"/>
          <c:yMode val="edge"/>
          <c:x val="0.2920707159454464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1198536911473528E-2"/>
          <c:y val="0.12541648534809061"/>
          <c:w val="0.9163341896812206"/>
          <c:h val="0.57954233822961909"/>
        </c:manualLayout>
      </c:layout>
      <c:lineChart>
        <c:grouping val="standard"/>
        <c:varyColors val="0"/>
        <c:ser>
          <c:idx val="0"/>
          <c:order val="0"/>
          <c:tx>
            <c:strRef>
              <c:f>'Graphs-1'!$B$167</c:f>
              <c:strCache>
                <c:ptCount val="1"/>
                <c:pt idx="0">
                  <c:v>RD (% of GDP)</c:v>
                </c:pt>
              </c:strCache>
            </c:strRef>
          </c:tx>
          <c:spPr>
            <a:ln w="38100" cap="rnd">
              <a:solidFill>
                <a:srgbClr val="00B050"/>
              </a:solidFill>
              <a:round/>
            </a:ln>
            <a:effectLst/>
          </c:spPr>
          <c:marker>
            <c:symbol val="diamond"/>
            <c:size val="6"/>
            <c:spPr>
              <a:solidFill>
                <a:srgbClr val="00B050">
                  <a:alpha val="99000"/>
                </a:srgbClr>
              </a:solidFill>
              <a:ln w="9525">
                <a:solidFill>
                  <a:srgbClr val="00B050"/>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'Graphs-1'!$C$163:$O$163</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 (P)</c:v>
                </c:pt>
                <c:pt idx="12">
                  <c:v>2023-24 BE</c:v>
                </c:pt>
              </c:strCache>
            </c:strRef>
          </c:cat>
          <c:val>
            <c:numRef>
              <c:f>'Graphs-1'!$C$167:$O$167</c:f>
              <c:numCache>
                <c:formatCode>0.00</c:formatCode>
                <c:ptCount val="13"/>
                <c:pt idx="0">
                  <c:v>-4.2662539749819404</c:v>
                </c:pt>
                <c:pt idx="1">
                  <c:v>-3.470043256178363</c:v>
                </c:pt>
                <c:pt idx="2">
                  <c:v>-3.2761172066071542</c:v>
                </c:pt>
                <c:pt idx="3">
                  <c:v>-3.2972157343475388</c:v>
                </c:pt>
                <c:pt idx="4">
                  <c:v>-2.5230982784187508</c:v>
                </c:pt>
                <c:pt idx="5">
                  <c:v>-2.4608697828676021</c:v>
                </c:pt>
                <c:pt idx="6">
                  <c:v>-3.0682172981201594</c:v>
                </c:pt>
                <c:pt idx="7">
                  <c:v>-2.768546679761787</c:v>
                </c:pt>
                <c:pt idx="8">
                  <c:v>-3.9763378606551423</c:v>
                </c:pt>
                <c:pt idx="9">
                  <c:v>-9.1906388887901809</c:v>
                </c:pt>
                <c:pt idx="10">
                  <c:v>-4.8452720522167381</c:v>
                </c:pt>
                <c:pt idx="11">
                  <c:v>-4.3117763685658144</c:v>
                </c:pt>
                <c:pt idx="12">
                  <c:v>-3.0896351085407785</c:v>
                </c:pt>
              </c:numCache>
            </c:numRef>
          </c:val>
          <c:smooth val="0"/>
          <c:extLst xmlns:c16r2="http://schemas.microsoft.com/office/drawing/2015/06/chart">
            <c:ext xmlns:c16="http://schemas.microsoft.com/office/drawing/2014/chart" uri="{C3380CC4-5D6E-409C-BE32-E72D297353CC}">
              <c16:uniqueId val="{00000000-4BAD-436D-A758-A47796F7C152}"/>
            </c:ext>
          </c:extLst>
        </c:ser>
        <c:ser>
          <c:idx val="1"/>
          <c:order val="1"/>
          <c:tx>
            <c:strRef>
              <c:f>'Graphs-1'!$B$171</c:f>
              <c:strCache>
                <c:ptCount val="1"/>
                <c:pt idx="0">
                  <c:v>FD (% of GDP)</c:v>
                </c:pt>
              </c:strCache>
            </c:strRef>
          </c:tx>
          <c:spPr>
            <a:ln w="38100" cap="rnd">
              <a:solidFill>
                <a:schemeClr val="accent2"/>
              </a:solidFill>
              <a:round/>
            </a:ln>
            <a:effectLst/>
          </c:spPr>
          <c:marker>
            <c:symbol val="circle"/>
            <c:size val="6"/>
            <c:spPr>
              <a:solidFill>
                <a:schemeClr val="accent2"/>
              </a:solidFill>
              <a:ln w="9525">
                <a:solidFill>
                  <a:schemeClr val="accent2"/>
                </a:solidFill>
              </a:ln>
              <a:effectLst/>
            </c:spPr>
          </c:marker>
          <c:dLbls>
            <c:dLbl>
              <c:idx val="9"/>
              <c:layout>
                <c:manualLayout>
                  <c:x val="-5.0368110236220572E-2"/>
                  <c:y val="3.46875911344415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BAD-436D-A758-A47796F7C152}"/>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'Graphs-1'!$C$163:$O$163</c:f>
              <c:strCache>
                <c:ptCount val="13"/>
                <c:pt idx="0">
                  <c:v>2011-12</c:v>
                </c:pt>
                <c:pt idx="1">
                  <c:v>2012-13</c:v>
                </c:pt>
                <c:pt idx="2">
                  <c:v>2013-14</c:v>
                </c:pt>
                <c:pt idx="3">
                  <c:v>2014-15</c:v>
                </c:pt>
                <c:pt idx="4">
                  <c:v>2015-16</c:v>
                </c:pt>
                <c:pt idx="5">
                  <c:v>2016-17</c:v>
                </c:pt>
                <c:pt idx="6">
                  <c:v>2017-18</c:v>
                </c:pt>
                <c:pt idx="7">
                  <c:v>2018-19</c:v>
                </c:pt>
                <c:pt idx="8">
                  <c:v>2019-20</c:v>
                </c:pt>
                <c:pt idx="9">
                  <c:v>2020-21</c:v>
                </c:pt>
                <c:pt idx="10">
                  <c:v>2021-22</c:v>
                </c:pt>
                <c:pt idx="11">
                  <c:v>2022-23 (P)</c:v>
                </c:pt>
                <c:pt idx="12">
                  <c:v>2023-24 BE</c:v>
                </c:pt>
              </c:strCache>
            </c:strRef>
          </c:cat>
          <c:val>
            <c:numRef>
              <c:f>'Graphs-1'!$C$171:$O$171</c:f>
              <c:numCache>
                <c:formatCode>0.00</c:formatCode>
                <c:ptCount val="13"/>
                <c:pt idx="0">
                  <c:v>-7.7913855514141002</c:v>
                </c:pt>
                <c:pt idx="1">
                  <c:v>-6.8505440610345092</c:v>
                </c:pt>
                <c:pt idx="2">
                  <c:v>-6.645646587508355</c:v>
                </c:pt>
                <c:pt idx="3">
                  <c:v>-6.783379312524211</c:v>
                </c:pt>
                <c:pt idx="4">
                  <c:v>-6.8425762390797322</c:v>
                </c:pt>
                <c:pt idx="5">
                  <c:v>-7.0333493710136334</c:v>
                </c:pt>
                <c:pt idx="6">
                  <c:v>-6.1316953656404154</c:v>
                </c:pt>
                <c:pt idx="7">
                  <c:v>-6.0872413012757729</c:v>
                </c:pt>
                <c:pt idx="8">
                  <c:v>-7.2251228476557978</c:v>
                </c:pt>
                <c:pt idx="9">
                  <c:v>-13.139781347281101</c:v>
                </c:pt>
                <c:pt idx="10">
                  <c:v>-9.4655632122689735</c:v>
                </c:pt>
                <c:pt idx="11">
                  <c:v>-8.9723234046148228</c:v>
                </c:pt>
                <c:pt idx="12">
                  <c:v>-8.9869662875622662</c:v>
                </c:pt>
              </c:numCache>
            </c:numRef>
          </c:val>
          <c:smooth val="0"/>
          <c:extLst xmlns:c16r2="http://schemas.microsoft.com/office/drawing/2015/06/chart">
            <c:ext xmlns:c16="http://schemas.microsoft.com/office/drawing/2014/chart" uri="{C3380CC4-5D6E-409C-BE32-E72D297353CC}">
              <c16:uniqueId val="{00000002-4BAD-436D-A758-A47796F7C152}"/>
            </c:ext>
          </c:extLst>
        </c:ser>
        <c:dLbls>
          <c:showLegendKey val="0"/>
          <c:showVal val="0"/>
          <c:showCatName val="0"/>
          <c:showSerName val="0"/>
          <c:showPercent val="0"/>
          <c:showBubbleSize val="0"/>
        </c:dLbls>
        <c:marker val="1"/>
        <c:smooth val="0"/>
        <c:axId val="1615834960"/>
        <c:axId val="1615822448"/>
      </c:lineChart>
      <c:catAx>
        <c:axId val="161583496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15822448"/>
        <c:crosses val="autoZero"/>
        <c:auto val="1"/>
        <c:lblAlgn val="ctr"/>
        <c:lblOffset val="100"/>
        <c:noMultiLvlLbl val="0"/>
      </c:catAx>
      <c:valAx>
        <c:axId val="161582244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15834960"/>
        <c:crosses val="autoZero"/>
        <c:crossBetween val="between"/>
      </c:valAx>
      <c:spPr>
        <a:noFill/>
        <a:ln>
          <a:noFill/>
        </a:ln>
        <a:effectLst/>
      </c:spPr>
    </c:plotArea>
    <c:legend>
      <c:legendPos val="b"/>
      <c:layout>
        <c:manualLayout>
          <c:xMode val="edge"/>
          <c:yMode val="edge"/>
          <c:x val="0.10333713383616909"/>
          <c:y val="0.90158958232410724"/>
          <c:w val="0.62227146866464522"/>
          <c:h val="8.79828890001888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85076890959338"/>
          <c:y val="4.3321308595015845E-2"/>
          <c:w val="0.41615140044966875"/>
          <c:h val="0.79048736007015752"/>
        </c:manualLayout>
      </c:layout>
      <c:barChart>
        <c:barDir val="col"/>
        <c:grouping val="stacked"/>
        <c:varyColors val="0"/>
        <c:ser>
          <c:idx val="0"/>
          <c:order val="0"/>
          <c:tx>
            <c:strRef>
              <c:f>'fig4.1_3_4(h)'!$AG$35</c:f>
              <c:strCache>
                <c:ptCount val="1"/>
                <c:pt idx="0">
                  <c:v>Direct investment</c:v>
                </c:pt>
              </c:strCache>
            </c:strRef>
          </c:tx>
          <c:spPr>
            <a:solidFill>
              <a:schemeClr val="accent1"/>
            </a:solidFill>
            <a:ln>
              <a:noFill/>
            </a:ln>
            <a:effectLst/>
          </c:spPr>
          <c:invertIfNegative val="0"/>
          <c:cat>
            <c:numRef>
              <c:f>'fig4.1_3_4(h)'!$AF$47:$AF$50</c:f>
              <c:numCache>
                <c:formatCode>mmm\-yy</c:formatCode>
                <c:ptCount val="4"/>
                <c:pt idx="0">
                  <c:v>44713</c:v>
                </c:pt>
                <c:pt idx="1">
                  <c:v>44805</c:v>
                </c:pt>
                <c:pt idx="2">
                  <c:v>44896</c:v>
                </c:pt>
                <c:pt idx="3">
                  <c:v>44986</c:v>
                </c:pt>
              </c:numCache>
              <c:extLst xmlns:c16r2="http://schemas.microsoft.com/office/drawing/2015/06/chart"/>
            </c:numRef>
          </c:cat>
          <c:val>
            <c:numRef>
              <c:f>'fig4.1_3_4(h)'!$AG$47:$AG$50</c:f>
              <c:numCache>
                <c:formatCode>0.0</c:formatCode>
                <c:ptCount val="4"/>
                <c:pt idx="0">
                  <c:v>13.391999999999999</c:v>
                </c:pt>
                <c:pt idx="1">
                  <c:v>6.2089999999999996</c:v>
                </c:pt>
                <c:pt idx="2">
                  <c:v>2.0299999999999998</c:v>
                </c:pt>
                <c:pt idx="3">
                  <c:v>6.3550000000000004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19E0-444D-95DB-63F1E169F5CF}"/>
            </c:ext>
          </c:extLst>
        </c:ser>
        <c:ser>
          <c:idx val="1"/>
          <c:order val="1"/>
          <c:tx>
            <c:strRef>
              <c:f>'fig4.1_3_4(h)'!$AH$35</c:f>
              <c:strCache>
                <c:ptCount val="1"/>
                <c:pt idx="0">
                  <c:v>Portfolio investment</c:v>
                </c:pt>
              </c:strCache>
            </c:strRef>
          </c:tx>
          <c:spPr>
            <a:solidFill>
              <a:schemeClr val="accent2"/>
            </a:solidFill>
            <a:ln>
              <a:noFill/>
            </a:ln>
            <a:effectLst/>
          </c:spPr>
          <c:invertIfNegative val="0"/>
          <c:cat>
            <c:numRef>
              <c:f>'fig4.1_3_4(h)'!$AF$47:$AF$50</c:f>
              <c:numCache>
                <c:formatCode>mmm\-yy</c:formatCode>
                <c:ptCount val="4"/>
                <c:pt idx="0">
                  <c:v>44713</c:v>
                </c:pt>
                <c:pt idx="1">
                  <c:v>44805</c:v>
                </c:pt>
                <c:pt idx="2">
                  <c:v>44896</c:v>
                </c:pt>
                <c:pt idx="3">
                  <c:v>44986</c:v>
                </c:pt>
              </c:numCache>
              <c:extLst xmlns:c16r2="http://schemas.microsoft.com/office/drawing/2015/06/chart"/>
            </c:numRef>
          </c:cat>
          <c:val>
            <c:numRef>
              <c:f>'fig4.1_3_4(h)'!$AH$47:$AH$50</c:f>
              <c:numCache>
                <c:formatCode>0.0</c:formatCode>
                <c:ptCount val="4"/>
                <c:pt idx="0">
                  <c:v>-14.63</c:v>
                </c:pt>
                <c:pt idx="1">
                  <c:v>6.532</c:v>
                </c:pt>
                <c:pt idx="2">
                  <c:v>4.6109999999999998</c:v>
                </c:pt>
                <c:pt idx="3">
                  <c:v>-1.6639999999999999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19E0-444D-95DB-63F1E169F5CF}"/>
            </c:ext>
          </c:extLst>
        </c:ser>
        <c:ser>
          <c:idx val="2"/>
          <c:order val="2"/>
          <c:tx>
            <c:strRef>
              <c:f>'fig4.1_3_4(h)'!$AI$35</c:f>
              <c:strCache>
                <c:ptCount val="1"/>
                <c:pt idx="0">
                  <c:v>Financial derivatives</c:v>
                </c:pt>
              </c:strCache>
            </c:strRef>
          </c:tx>
          <c:spPr>
            <a:solidFill>
              <a:schemeClr val="accent3"/>
            </a:solidFill>
            <a:ln>
              <a:noFill/>
            </a:ln>
            <a:effectLst/>
          </c:spPr>
          <c:invertIfNegative val="0"/>
          <c:cat>
            <c:numRef>
              <c:f>'fig4.1_3_4(h)'!$AF$47:$AF$50</c:f>
              <c:numCache>
                <c:formatCode>mmm\-yy</c:formatCode>
                <c:ptCount val="4"/>
                <c:pt idx="0">
                  <c:v>44713</c:v>
                </c:pt>
                <c:pt idx="1">
                  <c:v>44805</c:v>
                </c:pt>
                <c:pt idx="2">
                  <c:v>44896</c:v>
                </c:pt>
                <c:pt idx="3">
                  <c:v>44986</c:v>
                </c:pt>
              </c:numCache>
              <c:extLst xmlns:c16r2="http://schemas.microsoft.com/office/drawing/2015/06/chart"/>
            </c:numRef>
          </c:cat>
          <c:val>
            <c:numRef>
              <c:f>'fig4.1_3_4(h)'!$AI$47:$AI$50</c:f>
              <c:numCache>
                <c:formatCode>0.0</c:formatCode>
                <c:ptCount val="4"/>
                <c:pt idx="0">
                  <c:v>-2.391</c:v>
                </c:pt>
                <c:pt idx="1">
                  <c:v>0.14499999999999999</c:v>
                </c:pt>
                <c:pt idx="2">
                  <c:v>-0.44600000000000001</c:v>
                </c:pt>
                <c:pt idx="3">
                  <c:v>-2.6709999999999998</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19E0-444D-95DB-63F1E169F5CF}"/>
            </c:ext>
          </c:extLst>
        </c:ser>
        <c:ser>
          <c:idx val="3"/>
          <c:order val="3"/>
          <c:tx>
            <c:strRef>
              <c:f>'fig4.1_3_4(h)'!$AJ$35</c:f>
              <c:strCache>
                <c:ptCount val="1"/>
                <c:pt idx="0">
                  <c:v>Other investment</c:v>
                </c:pt>
              </c:strCache>
            </c:strRef>
          </c:tx>
          <c:spPr>
            <a:solidFill>
              <a:schemeClr val="accent4"/>
            </a:solidFill>
            <a:ln>
              <a:noFill/>
            </a:ln>
            <a:effectLst/>
          </c:spPr>
          <c:invertIfNegative val="0"/>
          <c:cat>
            <c:numRef>
              <c:f>'fig4.1_3_4(h)'!$AF$47:$AF$50</c:f>
              <c:numCache>
                <c:formatCode>mmm\-yy</c:formatCode>
                <c:ptCount val="4"/>
                <c:pt idx="0">
                  <c:v>44713</c:v>
                </c:pt>
                <c:pt idx="1">
                  <c:v>44805</c:v>
                </c:pt>
                <c:pt idx="2">
                  <c:v>44896</c:v>
                </c:pt>
                <c:pt idx="3">
                  <c:v>44986</c:v>
                </c:pt>
              </c:numCache>
              <c:extLst xmlns:c16r2="http://schemas.microsoft.com/office/drawing/2015/06/chart"/>
            </c:numRef>
          </c:cat>
          <c:val>
            <c:numRef>
              <c:f>'fig4.1_3_4(h)'!$AJ$47:$AJ$50</c:f>
              <c:numCache>
                <c:formatCode>0.0</c:formatCode>
                <c:ptCount val="4"/>
                <c:pt idx="0">
                  <c:v>25.751000000000001</c:v>
                </c:pt>
                <c:pt idx="1">
                  <c:v>-11.46</c:v>
                </c:pt>
                <c:pt idx="2">
                  <c:v>22.739000000000001</c:v>
                </c:pt>
                <c:pt idx="3">
                  <c:v>4.4889999999999999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19E0-444D-95DB-63F1E169F5CF}"/>
            </c:ext>
          </c:extLst>
        </c:ser>
        <c:ser>
          <c:idx val="4"/>
          <c:order val="4"/>
          <c:tx>
            <c:strRef>
              <c:f>'fig4.1_3_4(h)'!$AK$35</c:f>
              <c:strCache>
                <c:ptCount val="1"/>
                <c:pt idx="0">
                  <c:v>Net change in reserve assets</c:v>
                </c:pt>
              </c:strCache>
            </c:strRef>
          </c:tx>
          <c:spPr>
            <a:solidFill>
              <a:srgbClr val="00B050"/>
            </a:solidFill>
            <a:ln>
              <a:noFill/>
            </a:ln>
            <a:effectLst/>
          </c:spPr>
          <c:invertIfNegative val="0"/>
          <c:cat>
            <c:numRef>
              <c:f>'fig4.1_3_4(h)'!$AF$47:$AF$50</c:f>
              <c:numCache>
                <c:formatCode>mmm\-yy</c:formatCode>
                <c:ptCount val="4"/>
                <c:pt idx="0">
                  <c:v>44713</c:v>
                </c:pt>
                <c:pt idx="1">
                  <c:v>44805</c:v>
                </c:pt>
                <c:pt idx="2">
                  <c:v>44896</c:v>
                </c:pt>
                <c:pt idx="3">
                  <c:v>44986</c:v>
                </c:pt>
              </c:numCache>
              <c:extLst xmlns:c16r2="http://schemas.microsoft.com/office/drawing/2015/06/chart"/>
            </c:numRef>
          </c:cat>
          <c:val>
            <c:numRef>
              <c:f>'fig4.1_3_4(h)'!$AK$47:$AK$50</c:f>
              <c:numCache>
                <c:formatCode>0.0</c:formatCode>
                <c:ptCount val="4"/>
                <c:pt idx="0">
                  <c:v>-4.5949999999999998</c:v>
                </c:pt>
                <c:pt idx="1">
                  <c:v>30.379000000000001</c:v>
                </c:pt>
                <c:pt idx="2">
                  <c:v>-11.069000000000001</c:v>
                </c:pt>
                <c:pt idx="3">
                  <c:v>-5.5789999999999997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19E0-444D-95DB-63F1E169F5CF}"/>
            </c:ext>
          </c:extLst>
        </c:ser>
        <c:dLbls>
          <c:showLegendKey val="0"/>
          <c:showVal val="0"/>
          <c:showCatName val="0"/>
          <c:showSerName val="0"/>
          <c:showPercent val="0"/>
          <c:showBubbleSize val="0"/>
        </c:dLbls>
        <c:gapWidth val="0"/>
        <c:overlap val="100"/>
        <c:axId val="1578666640"/>
        <c:axId val="1578672080"/>
      </c:barChart>
      <c:lineChart>
        <c:grouping val="standard"/>
        <c:varyColors val="0"/>
        <c:ser>
          <c:idx val="5"/>
          <c:order val="5"/>
          <c:tx>
            <c:strRef>
              <c:f>'fig4.1_3_4(h)'!$AL$35</c:f>
              <c:strCache>
                <c:ptCount val="1"/>
                <c:pt idx="0">
                  <c:v>Financial inflows (Net)</c:v>
                </c:pt>
              </c:strCache>
            </c:strRef>
          </c:tx>
          <c:spPr>
            <a:ln w="31750" cap="rnd">
              <a:solidFill>
                <a:srgbClr val="FF0000"/>
              </a:solidFill>
              <a:round/>
            </a:ln>
            <a:effectLst/>
          </c:spPr>
          <c:marker>
            <c:symbol val="none"/>
          </c:marker>
          <c:cat>
            <c:numRef>
              <c:f>'fig4.1_3_4(h)'!$AF$47:$AF$50</c:f>
              <c:numCache>
                <c:formatCode>mmm\-yy</c:formatCode>
                <c:ptCount val="4"/>
                <c:pt idx="0">
                  <c:v>44713</c:v>
                </c:pt>
                <c:pt idx="1">
                  <c:v>44805</c:v>
                </c:pt>
                <c:pt idx="2">
                  <c:v>44896</c:v>
                </c:pt>
                <c:pt idx="3">
                  <c:v>44986</c:v>
                </c:pt>
              </c:numCache>
              <c:extLst xmlns:c16r2="http://schemas.microsoft.com/office/drawing/2015/06/chart"/>
            </c:numRef>
          </c:cat>
          <c:val>
            <c:numRef>
              <c:f>'fig4.1_3_4(h)'!$AL$47:$AL$50</c:f>
              <c:numCache>
                <c:formatCode>0.0</c:formatCode>
                <c:ptCount val="4"/>
                <c:pt idx="0">
                  <c:v>17.527000000000001</c:v>
                </c:pt>
                <c:pt idx="1">
                  <c:v>31.805</c:v>
                </c:pt>
                <c:pt idx="2">
                  <c:v>17.865000000000002</c:v>
                </c:pt>
                <c:pt idx="3">
                  <c:v>0.9300000000000006</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5-19E0-444D-95DB-63F1E169F5CF}"/>
            </c:ext>
          </c:extLst>
        </c:ser>
        <c:dLbls>
          <c:showLegendKey val="0"/>
          <c:showVal val="0"/>
          <c:showCatName val="0"/>
          <c:showSerName val="0"/>
          <c:showPercent val="0"/>
          <c:showBubbleSize val="0"/>
        </c:dLbls>
        <c:marker val="1"/>
        <c:smooth val="0"/>
        <c:axId val="1578666640"/>
        <c:axId val="1578672080"/>
      </c:lineChart>
      <c:lineChart>
        <c:grouping val="standard"/>
        <c:varyColors val="0"/>
        <c:ser>
          <c:idx val="6"/>
          <c:order val="6"/>
          <c:tx>
            <c:strRef>
              <c:f>'fig4.1_3_4(h)'!$AM$35</c:f>
              <c:strCache>
                <c:ptCount val="1"/>
                <c:pt idx="0">
                  <c:v>Financial inflows, % of GDP (RHS)</c:v>
                </c:pt>
              </c:strCache>
            </c:strRef>
          </c:tx>
          <c:spPr>
            <a:ln w="34925" cap="rnd">
              <a:solidFill>
                <a:schemeClr val="tx1"/>
              </a:solidFill>
              <a:round/>
            </a:ln>
            <a:effectLst/>
          </c:spPr>
          <c:marker>
            <c:symbol val="none"/>
          </c:marker>
          <c:dLbls>
            <c:dLbl>
              <c:idx val="0"/>
              <c:layout>
                <c:manualLayout>
                  <c:x val="2.8213616116702707E-2"/>
                  <c:y val="-2.08163758435596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9E0-444D-95DB-63F1E169F5CF}"/>
                </c:ext>
                <c:ext xmlns:c15="http://schemas.microsoft.com/office/drawing/2012/chart" uri="{CE6537A1-D6FC-4f65-9D91-7224C49458BB}"/>
              </c:extLst>
            </c:dLbl>
            <c:dLbl>
              <c:idx val="1"/>
              <c:layout>
                <c:manualLayout>
                  <c:x val="2.1675755037155985E-2"/>
                  <c:y val="-1.49711478163815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9E0-444D-95DB-63F1E169F5CF}"/>
                </c:ext>
                <c:ext xmlns:c15="http://schemas.microsoft.com/office/drawing/2012/chart" uri="{CE6537A1-D6FC-4f65-9D91-7224C49458BB}"/>
              </c:extLst>
            </c:dLbl>
            <c:dLbl>
              <c:idx val="2"/>
              <c:layout>
                <c:manualLayout>
                  <c:x val="1.622753747086705E-2"/>
                  <c:y val="-1.20485338027925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9E0-444D-95DB-63F1E169F5CF}"/>
                </c:ext>
                <c:ext xmlns:c15="http://schemas.microsoft.com/office/drawing/2012/chart" uri="{CE6537A1-D6FC-4f65-9D91-7224C49458BB}"/>
              </c:extLst>
            </c:dLbl>
            <c:dLbl>
              <c:idx val="3"/>
              <c:layout>
                <c:manualLayout>
                  <c:x val="-2.0820341979897787E-2"/>
                  <c:y val="-7.05008140745726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9E0-444D-95DB-63F1E169F5C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150" b="0" i="0" u="none" strike="noStrike" kern="1200" baseline="0">
                    <a:solidFill>
                      <a:sysClr val="windowText" lastClr="000000"/>
                    </a:solidFill>
                    <a:latin typeface="Neue Haas Grotesk Text Pro (Body)"/>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'fig4.1_3_4(h)'!$AF$47:$AF$50</c:f>
              <c:numCache>
                <c:formatCode>mmm\-yy</c:formatCode>
                <c:ptCount val="4"/>
                <c:pt idx="0">
                  <c:v>44713</c:v>
                </c:pt>
                <c:pt idx="1">
                  <c:v>44805</c:v>
                </c:pt>
                <c:pt idx="2">
                  <c:v>44896</c:v>
                </c:pt>
                <c:pt idx="3">
                  <c:v>44986</c:v>
                </c:pt>
              </c:numCache>
              <c:extLst xmlns:c16r2="http://schemas.microsoft.com/office/drawing/2015/06/chart"/>
            </c:numRef>
          </c:cat>
          <c:val>
            <c:numRef>
              <c:f>'fig4.1_3_4(h)'!$AM$47:$AM$50</c:f>
              <c:numCache>
                <c:formatCode>0.0</c:formatCode>
                <c:ptCount val="4"/>
                <c:pt idx="0">
                  <c:v>2.0706179993227396</c:v>
                </c:pt>
                <c:pt idx="1">
                  <c:v>3.8617047110247693</c:v>
                </c:pt>
                <c:pt idx="2">
                  <c:v>2.1140126062522842</c:v>
                </c:pt>
                <c:pt idx="3">
                  <c:v>0.10441616766076293</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6-19E0-444D-95DB-63F1E169F5CF}"/>
            </c:ext>
          </c:extLst>
        </c:ser>
        <c:dLbls>
          <c:showLegendKey val="0"/>
          <c:showVal val="0"/>
          <c:showCatName val="0"/>
          <c:showSerName val="0"/>
          <c:showPercent val="0"/>
          <c:showBubbleSize val="0"/>
        </c:dLbls>
        <c:marker val="1"/>
        <c:smooth val="0"/>
        <c:axId val="1578673168"/>
        <c:axId val="1578672624"/>
      </c:lineChart>
      <c:dateAx>
        <c:axId val="157866664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endParaRPr lang="en-US"/>
          </a:p>
        </c:txPr>
        <c:crossAx val="1578672080"/>
        <c:crosses val="autoZero"/>
        <c:auto val="1"/>
        <c:lblOffset val="100"/>
        <c:baseTimeUnit val="months"/>
        <c:majorUnit val="3"/>
        <c:majorTimeUnit val="months"/>
      </c:dateAx>
      <c:valAx>
        <c:axId val="1578672080"/>
        <c:scaling>
          <c:orientation val="minMax"/>
        </c:scaling>
        <c:delete val="0"/>
        <c:axPos val="l"/>
        <c:title>
          <c:tx>
            <c:rich>
              <a:bodyPr rot="-540000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r>
                  <a:rPr lang="en-IN" sz="2000"/>
                  <a:t>US $ Billion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endParaRPr lang="en-US"/>
          </a:p>
        </c:txPr>
        <c:crossAx val="1578666640"/>
        <c:crosses val="autoZero"/>
        <c:crossBetween val="between"/>
      </c:valAx>
      <c:valAx>
        <c:axId val="1578672624"/>
        <c:scaling>
          <c:orientation val="minMax"/>
          <c:max val="5"/>
          <c:min val="0"/>
        </c:scaling>
        <c:delete val="0"/>
        <c:axPos val="r"/>
        <c:title>
          <c:tx>
            <c:rich>
              <a:bodyPr rot="-540000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r>
                  <a:rPr lang="en-IN" sz="2000"/>
                  <a:t>A a % of GDP</a:t>
                </a:r>
              </a:p>
            </c:rich>
          </c:tx>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endParaRPr lang="en-US"/>
          </a:p>
        </c:txPr>
        <c:crossAx val="1578673168"/>
        <c:crosses val="max"/>
        <c:crossBetween val="between"/>
        <c:majorUnit val="1"/>
      </c:valAx>
      <c:dateAx>
        <c:axId val="1578673168"/>
        <c:scaling>
          <c:orientation val="minMax"/>
        </c:scaling>
        <c:delete val="1"/>
        <c:axPos val="b"/>
        <c:numFmt formatCode="mmm\-yy" sourceLinked="1"/>
        <c:majorTickMark val="out"/>
        <c:minorTickMark val="none"/>
        <c:tickLblPos val="nextTo"/>
        <c:crossAx val="1578672624"/>
        <c:crosses val="autoZero"/>
        <c:auto val="1"/>
        <c:lblOffset val="100"/>
        <c:baseTimeUnit val="months"/>
      </c:dateAx>
      <c:spPr>
        <a:noFill/>
        <a:ln>
          <a:noFill/>
        </a:ln>
        <a:effectLst/>
      </c:spPr>
    </c:plotArea>
    <c:legend>
      <c:legendPos val="b"/>
      <c:layout>
        <c:manualLayout>
          <c:xMode val="edge"/>
          <c:yMode val="edge"/>
          <c:x val="0.60477542675785123"/>
          <c:y val="2.5497945319606138E-2"/>
          <c:w val="0.38842789915418502"/>
          <c:h val="0.96748048408274889"/>
        </c:manualLayout>
      </c:layout>
      <c:overlay val="0"/>
      <c:spPr>
        <a:noFill/>
        <a:ln>
          <a:noFill/>
        </a:ln>
        <a:effectLst/>
      </c:spPr>
      <c:txPr>
        <a:bodyPr rot="0" spcFirstLastPara="1" vertOverflow="ellipsis" vert="horz" wrap="square" anchor="ctr" anchorCtr="1"/>
        <a:lstStyle/>
        <a:p>
          <a:pPr>
            <a:defRPr sz="2150" b="0" i="0" u="none" strike="noStrike" kern="1200" baseline="0">
              <a:solidFill>
                <a:sysClr val="windowText" lastClr="000000"/>
              </a:solidFill>
              <a:latin typeface="Neue Haas Grotesk Text Pro (Body)"/>
              <a:ea typeface="+mn-ea"/>
              <a:cs typeface="+mn-cs"/>
            </a:defRPr>
          </a:pPr>
          <a:endParaRPr lang="en-US"/>
        </a:p>
      </c:txPr>
    </c:legend>
    <c:plotVisOnly val="1"/>
    <c:dispBlanksAs val="gap"/>
    <c:showDLblsOverMax val="0"/>
  </c:chart>
  <c:spPr>
    <a:noFill/>
    <a:ln>
      <a:noFill/>
    </a:ln>
    <a:effectLst/>
  </c:spPr>
  <c:txPr>
    <a:bodyPr/>
    <a:lstStyle/>
    <a:p>
      <a:pPr>
        <a:defRPr sz="2150">
          <a:solidFill>
            <a:sysClr val="windowText" lastClr="000000"/>
          </a:solidFill>
          <a:latin typeface="Neue Haas Grotesk Text Pro (Body)"/>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01347733780669"/>
          <c:y val="0.22195793017319951"/>
          <c:w val="0.565554554945493"/>
          <c:h val="0.69000835266478622"/>
        </c:manualLayout>
      </c:layout>
      <c:barChart>
        <c:barDir val="col"/>
        <c:grouping val="stacked"/>
        <c:varyColors val="0"/>
        <c:ser>
          <c:idx val="0"/>
          <c:order val="0"/>
          <c:tx>
            <c:strRef>
              <c:f>'fig4.2_5 (m)'!$I$3</c:f>
              <c:strCache>
                <c:ptCount val="1"/>
                <c:pt idx="0">
                  <c:v>Merchandise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'fig4.2_5 (m)'!$G$7:$H$9</c:f>
              <c:multiLvlStrCache>
                <c:ptCount val="3"/>
                <c:lvl>
                  <c:pt idx="0">
                    <c:v>Q3 22-23</c:v>
                  </c:pt>
                  <c:pt idx="1">
                    <c:v>Q4 22-23</c:v>
                  </c:pt>
                  <c:pt idx="2">
                    <c:v>Q1 23-24</c:v>
                  </c:pt>
                </c:lvl>
                <c:lvl>
                  <c:pt idx="0">
                    <c:v>Trade balance (Merchandise &amp; Services)</c:v>
                  </c:pt>
                </c:lvl>
              </c:multiLvlStrCache>
              <c:extLst xmlns:c16r2="http://schemas.microsoft.com/office/drawing/2015/06/chart"/>
            </c:multiLvlStrRef>
          </c:cat>
          <c:val>
            <c:numRef>
              <c:f>'fig4.2_5 (m)'!$I$7:$I$9</c:f>
              <c:numCache>
                <c:formatCode>0.0</c:formatCode>
                <c:ptCount val="3"/>
                <c:pt idx="0">
                  <c:v>-71.508300000000006</c:v>
                </c:pt>
                <c:pt idx="1">
                  <c:v>-51.252499999999998</c:v>
                </c:pt>
                <c:pt idx="2">
                  <c:v>-57.6096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6952-4116-AF95-2E8A3C909C56}"/>
            </c:ext>
          </c:extLst>
        </c:ser>
        <c:ser>
          <c:idx val="1"/>
          <c:order val="1"/>
          <c:tx>
            <c:strRef>
              <c:f>'fig4.2_5 (m)'!$J$3</c:f>
              <c:strCache>
                <c:ptCount val="1"/>
                <c:pt idx="0">
                  <c:v>Services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'fig4.2_5 (m)'!$G$7:$H$9</c:f>
              <c:multiLvlStrCache>
                <c:ptCount val="3"/>
                <c:lvl>
                  <c:pt idx="0">
                    <c:v>Q3 22-23</c:v>
                  </c:pt>
                  <c:pt idx="1">
                    <c:v>Q4 22-23</c:v>
                  </c:pt>
                  <c:pt idx="2">
                    <c:v>Q1 23-24</c:v>
                  </c:pt>
                </c:lvl>
                <c:lvl>
                  <c:pt idx="0">
                    <c:v>Trade balance (Merchandise &amp; Services)</c:v>
                  </c:pt>
                </c:lvl>
              </c:multiLvlStrCache>
              <c:extLst xmlns:c16r2="http://schemas.microsoft.com/office/drawing/2015/06/chart"/>
            </c:multiLvlStrRef>
          </c:cat>
          <c:val>
            <c:numRef>
              <c:f>'fig4.2_5 (m)'!$J$7:$J$9</c:f>
              <c:numCache>
                <c:formatCode>0.0</c:formatCode>
                <c:ptCount val="3"/>
                <c:pt idx="0">
                  <c:v>39.032000000000004</c:v>
                </c:pt>
                <c:pt idx="1">
                  <c:v>39.073999999999998</c:v>
                </c:pt>
                <c:pt idx="2">
                  <c:v>35.014000000000003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6952-4116-AF95-2E8A3C909C56}"/>
            </c:ext>
          </c:extLst>
        </c:ser>
        <c:dLbls>
          <c:dLblPos val="ctr"/>
          <c:showLegendKey val="0"/>
          <c:showVal val="1"/>
          <c:showCatName val="0"/>
          <c:showSerName val="0"/>
          <c:showPercent val="0"/>
          <c:showBubbleSize val="0"/>
        </c:dLbls>
        <c:gapWidth val="31"/>
        <c:overlap val="100"/>
        <c:axId val="1578674256"/>
        <c:axId val="1578663376"/>
      </c:barChart>
      <c:catAx>
        <c:axId val="157867425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Neue Haas Grotesk Text Pro (Body)"/>
                <a:ea typeface="+mn-ea"/>
                <a:cs typeface="+mn-cs"/>
              </a:defRPr>
            </a:pPr>
            <a:endParaRPr lang="en-US"/>
          </a:p>
        </c:txPr>
        <c:crossAx val="1578663376"/>
        <c:crosses val="autoZero"/>
        <c:auto val="1"/>
        <c:lblAlgn val="ctr"/>
        <c:lblOffset val="100"/>
        <c:noMultiLvlLbl val="0"/>
      </c:catAx>
      <c:valAx>
        <c:axId val="1578663376"/>
        <c:scaling>
          <c:orientation val="minMax"/>
          <c:max val="40"/>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r>
                  <a:rPr lang="en-IN" sz="1800"/>
                  <a:t>US $ Billion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Neue Haas Grotesk Text Pro (Body)"/>
                <a:ea typeface="+mn-ea"/>
                <a:cs typeface="+mn-cs"/>
              </a:defRPr>
            </a:pPr>
            <a:endParaRPr lang="en-US"/>
          </a:p>
        </c:txPr>
        <c:crossAx val="1578674256"/>
        <c:crosses val="autoZero"/>
        <c:crossBetween val="between"/>
      </c:valAx>
      <c:spPr>
        <a:noFill/>
        <a:ln>
          <a:noFill/>
        </a:ln>
        <a:effectLst/>
      </c:spPr>
    </c:plotArea>
    <c:legend>
      <c:legendPos val="r"/>
      <c:layout>
        <c:manualLayout>
          <c:xMode val="edge"/>
          <c:yMode val="edge"/>
          <c:x val="0.71349445127338074"/>
          <c:y val="0.36940150467982336"/>
          <c:w val="0.26051137907597766"/>
          <c:h val="0.31587059393470518"/>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Neue Haas Grotesk Text Pro (Body)"/>
              <a:ea typeface="+mn-ea"/>
              <a:cs typeface="+mn-cs"/>
            </a:defRPr>
          </a:pPr>
          <a:endParaRPr lang="en-US"/>
        </a:p>
      </c:txPr>
    </c:legend>
    <c:plotVisOnly val="1"/>
    <c:dispBlanksAs val="gap"/>
    <c:showDLblsOverMax val="0"/>
  </c:chart>
  <c:spPr>
    <a:noFill/>
    <a:ln>
      <a:noFill/>
    </a:ln>
    <a:effectLst/>
  </c:spPr>
  <c:txPr>
    <a:bodyPr/>
    <a:lstStyle/>
    <a:p>
      <a:pPr>
        <a:defRPr sz="2000">
          <a:solidFill>
            <a:sysClr val="windowText" lastClr="000000"/>
          </a:solidFill>
          <a:latin typeface="Neue Haas Grotesk Text Pro (Body)"/>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FF0000"/>
                </a:solidFill>
                <a:latin typeface="Neue Haas Grotesk Text Pro (Body)"/>
                <a:ea typeface="+mn-ea"/>
                <a:cs typeface="+mn-cs"/>
              </a:defRPr>
            </a:pPr>
            <a:r>
              <a:rPr lang="en-IN" sz="2000" b="1">
                <a:solidFill>
                  <a:srgbClr val="FF0000"/>
                </a:solidFill>
              </a:rPr>
              <a:t>Net portfolio investments</a:t>
            </a: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FF0000"/>
              </a:solidFill>
              <a:latin typeface="Neue Haas Grotesk Text Pro (Body)"/>
              <a:ea typeface="+mn-ea"/>
              <a:cs typeface="+mn-cs"/>
            </a:defRPr>
          </a:pPr>
          <a:endParaRPr lang="en-US"/>
        </a:p>
      </c:txPr>
    </c:title>
    <c:autoTitleDeleted val="0"/>
    <c:plotArea>
      <c:layout>
        <c:manualLayout>
          <c:layoutTarget val="inner"/>
          <c:xMode val="edge"/>
          <c:yMode val="edge"/>
          <c:x val="9.5768898545196712E-2"/>
          <c:y val="9.4247008004184007E-2"/>
          <c:w val="0.88199180664262444"/>
          <c:h val="0.59261107506289445"/>
        </c:manualLayout>
      </c:layout>
      <c:barChart>
        <c:barDir val="col"/>
        <c:grouping val="stacked"/>
        <c:varyColors val="0"/>
        <c:ser>
          <c:idx val="1"/>
          <c:order val="1"/>
          <c:tx>
            <c:strRef>
              <c:f>FDI_FPI!$X$25</c:f>
              <c:strCache>
                <c:ptCount val="1"/>
                <c:pt idx="0">
                  <c:v>Equity</c:v>
                </c:pt>
              </c:strCache>
            </c:strRef>
          </c:tx>
          <c:spPr>
            <a:solidFill>
              <a:srgbClr val="00B0F0"/>
            </a:solidFill>
            <a:ln>
              <a:noFill/>
            </a:ln>
            <a:effectLst/>
          </c:spPr>
          <c:invertIfNegative val="0"/>
          <c:cat>
            <c:numRef>
              <c:f>FDI_FPI!$V$32:$V$41</c:f>
              <c:numCache>
                <c:formatCode>mmm\-yy</c:formatCode>
                <c:ptCount val="10"/>
                <c:pt idx="0">
                  <c:v>44835</c:v>
                </c:pt>
                <c:pt idx="1">
                  <c:v>44866</c:v>
                </c:pt>
                <c:pt idx="2">
                  <c:v>44896</c:v>
                </c:pt>
                <c:pt idx="3">
                  <c:v>44927</c:v>
                </c:pt>
                <c:pt idx="4">
                  <c:v>44958</c:v>
                </c:pt>
                <c:pt idx="5">
                  <c:v>44986</c:v>
                </c:pt>
                <c:pt idx="6">
                  <c:v>45017</c:v>
                </c:pt>
                <c:pt idx="7">
                  <c:v>45047</c:v>
                </c:pt>
                <c:pt idx="8">
                  <c:v>45078</c:v>
                </c:pt>
                <c:pt idx="9">
                  <c:v>45108</c:v>
                </c:pt>
              </c:numCache>
              <c:extLst xmlns:c16r2="http://schemas.microsoft.com/office/drawing/2015/06/chart"/>
            </c:numRef>
          </c:cat>
          <c:val>
            <c:numRef>
              <c:f>FDI_FPI!$X$32:$X$41</c:f>
              <c:numCache>
                <c:formatCode>General</c:formatCode>
                <c:ptCount val="10"/>
                <c:pt idx="0">
                  <c:v>0</c:v>
                </c:pt>
                <c:pt idx="1">
                  <c:v>0.2</c:v>
                </c:pt>
                <c:pt idx="2">
                  <c:v>1.4</c:v>
                </c:pt>
                <c:pt idx="3">
                  <c:v>-3.5</c:v>
                </c:pt>
                <c:pt idx="4">
                  <c:v>-0.6</c:v>
                </c:pt>
                <c:pt idx="5">
                  <c:v>1</c:v>
                </c:pt>
                <c:pt idx="6">
                  <c:v>1.4</c:v>
                </c:pt>
                <c:pt idx="7">
                  <c:v>5.3</c:v>
                </c:pt>
                <c:pt idx="8">
                  <c:v>5.7</c:v>
                </c:pt>
                <c:pt idx="9">
                  <c:v>5.7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441F-41BF-A15A-09368676624F}"/>
            </c:ext>
          </c:extLst>
        </c:ser>
        <c:ser>
          <c:idx val="2"/>
          <c:order val="2"/>
          <c:tx>
            <c:strRef>
              <c:f>FDI_FPI!$Y$25</c:f>
              <c:strCache>
                <c:ptCount val="1"/>
                <c:pt idx="0">
                  <c:v>Debt</c:v>
                </c:pt>
              </c:strCache>
            </c:strRef>
          </c:tx>
          <c:spPr>
            <a:solidFill>
              <a:schemeClr val="accent2"/>
            </a:solidFill>
            <a:ln>
              <a:noFill/>
            </a:ln>
            <a:effectLst/>
          </c:spPr>
          <c:invertIfNegative val="0"/>
          <c:cat>
            <c:numRef>
              <c:f>FDI_FPI!$V$32:$V$41</c:f>
              <c:numCache>
                <c:formatCode>mmm\-yy</c:formatCode>
                <c:ptCount val="10"/>
                <c:pt idx="0">
                  <c:v>44835</c:v>
                </c:pt>
                <c:pt idx="1">
                  <c:v>44866</c:v>
                </c:pt>
                <c:pt idx="2">
                  <c:v>44896</c:v>
                </c:pt>
                <c:pt idx="3">
                  <c:v>44927</c:v>
                </c:pt>
                <c:pt idx="4">
                  <c:v>44958</c:v>
                </c:pt>
                <c:pt idx="5">
                  <c:v>44986</c:v>
                </c:pt>
                <c:pt idx="6">
                  <c:v>45017</c:v>
                </c:pt>
                <c:pt idx="7">
                  <c:v>45047</c:v>
                </c:pt>
                <c:pt idx="8">
                  <c:v>45078</c:v>
                </c:pt>
                <c:pt idx="9">
                  <c:v>45108</c:v>
                </c:pt>
              </c:numCache>
              <c:extLst xmlns:c16r2="http://schemas.microsoft.com/office/drawing/2015/06/chart"/>
            </c:numRef>
          </c:cat>
          <c:val>
            <c:numRef>
              <c:f>FDI_FPI!$Y$32:$Y$41</c:f>
              <c:numCache>
                <c:formatCode>General</c:formatCode>
                <c:ptCount val="10"/>
                <c:pt idx="0">
                  <c:v>-0.4</c:v>
                </c:pt>
                <c:pt idx="1">
                  <c:v>-0.2</c:v>
                </c:pt>
                <c:pt idx="2">
                  <c:v>-0.2</c:v>
                </c:pt>
                <c:pt idx="3">
                  <c:v>0.4</c:v>
                </c:pt>
                <c:pt idx="4">
                  <c:v>0.3</c:v>
                </c:pt>
                <c:pt idx="5">
                  <c:v>-0.3</c:v>
                </c:pt>
                <c:pt idx="6">
                  <c:v>0.1</c:v>
                </c:pt>
                <c:pt idx="7">
                  <c:v>0.4</c:v>
                </c:pt>
                <c:pt idx="8">
                  <c:v>1.1000000000000001</c:v>
                </c:pt>
                <c:pt idx="9">
                  <c:v>0.5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441F-41BF-A15A-09368676624F}"/>
            </c:ext>
          </c:extLst>
        </c:ser>
        <c:dLbls>
          <c:showLegendKey val="0"/>
          <c:showVal val="0"/>
          <c:showCatName val="0"/>
          <c:showSerName val="0"/>
          <c:showPercent val="0"/>
          <c:showBubbleSize val="0"/>
        </c:dLbls>
        <c:gapWidth val="43"/>
        <c:overlap val="100"/>
        <c:axId val="1578675344"/>
        <c:axId val="1615826256"/>
      </c:barChart>
      <c:lineChart>
        <c:grouping val="standard"/>
        <c:varyColors val="0"/>
        <c:ser>
          <c:idx val="0"/>
          <c:order val="0"/>
          <c:tx>
            <c:strRef>
              <c:f>FDI_FPI!$W$25</c:f>
              <c:strCache>
                <c:ptCount val="1"/>
                <c:pt idx="0">
                  <c:v>Net portfolio investment</c:v>
                </c:pt>
              </c:strCache>
            </c:strRef>
          </c:tx>
          <c:spPr>
            <a:ln w="34925" cap="rnd">
              <a:solidFill>
                <a:schemeClr val="tx1"/>
              </a:solidFill>
              <a:round/>
            </a:ln>
            <a:effectLst/>
          </c:spPr>
          <c:marker>
            <c:symbol val="none"/>
          </c:marker>
          <c:dLbls>
            <c:dLbl>
              <c:idx val="0"/>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41F-41BF-A15A-09368676624F}"/>
                </c:ext>
                <c:ext xmlns:c15="http://schemas.microsoft.com/office/drawing/2012/chart" uri="{CE6537A1-D6FC-4f65-9D91-7224C49458BB}"/>
              </c:extLst>
            </c:dLbl>
            <c:dLbl>
              <c:idx val="3"/>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41F-41BF-A15A-09368676624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Neue Haas Grotesk Text Pro (Body)"/>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FDI_FPI!$V$32:$V$41</c:f>
              <c:numCache>
                <c:formatCode>mmm\-yy</c:formatCode>
                <c:ptCount val="10"/>
                <c:pt idx="0">
                  <c:v>44835</c:v>
                </c:pt>
                <c:pt idx="1">
                  <c:v>44866</c:v>
                </c:pt>
                <c:pt idx="2">
                  <c:v>44896</c:v>
                </c:pt>
                <c:pt idx="3">
                  <c:v>44927</c:v>
                </c:pt>
                <c:pt idx="4">
                  <c:v>44958</c:v>
                </c:pt>
                <c:pt idx="5">
                  <c:v>44986</c:v>
                </c:pt>
                <c:pt idx="6">
                  <c:v>45017</c:v>
                </c:pt>
                <c:pt idx="7">
                  <c:v>45047</c:v>
                </c:pt>
                <c:pt idx="8">
                  <c:v>45078</c:v>
                </c:pt>
                <c:pt idx="9">
                  <c:v>45108</c:v>
                </c:pt>
              </c:numCache>
              <c:extLst xmlns:c16r2="http://schemas.microsoft.com/office/drawing/2015/06/chart"/>
            </c:numRef>
          </c:cat>
          <c:val>
            <c:numRef>
              <c:f>FDI_FPI!$W$32:$W$41</c:f>
              <c:numCache>
                <c:formatCode>General</c:formatCode>
                <c:ptCount val="10"/>
                <c:pt idx="0">
                  <c:v>-0.4</c:v>
                </c:pt>
                <c:pt idx="1">
                  <c:v>4.0999999999999996</c:v>
                </c:pt>
                <c:pt idx="2">
                  <c:v>1.1000000000000001</c:v>
                </c:pt>
                <c:pt idx="3">
                  <c:v>-3.2</c:v>
                </c:pt>
                <c:pt idx="4">
                  <c:v>-0.5</c:v>
                </c:pt>
                <c:pt idx="5">
                  <c:v>0.7</c:v>
                </c:pt>
                <c:pt idx="6">
                  <c:v>1.7</c:v>
                </c:pt>
                <c:pt idx="7">
                  <c:v>5.9</c:v>
                </c:pt>
                <c:pt idx="8">
                  <c:v>6.8</c:v>
                </c:pt>
                <c:pt idx="9">
                  <c:v>5.8</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4-441F-41BF-A15A-09368676624F}"/>
            </c:ext>
          </c:extLst>
        </c:ser>
        <c:dLbls>
          <c:showLegendKey val="0"/>
          <c:showVal val="0"/>
          <c:showCatName val="0"/>
          <c:showSerName val="0"/>
          <c:showPercent val="0"/>
          <c:showBubbleSize val="0"/>
        </c:dLbls>
        <c:marker val="1"/>
        <c:smooth val="0"/>
        <c:axId val="1578675344"/>
        <c:axId val="1615826256"/>
      </c:lineChart>
      <c:dateAx>
        <c:axId val="157867534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ysClr val="windowText" lastClr="000000"/>
                </a:solidFill>
                <a:latin typeface="Neue Haas Grotesk Text Pro (Body)"/>
                <a:ea typeface="+mn-ea"/>
                <a:cs typeface="+mn-cs"/>
              </a:defRPr>
            </a:pPr>
            <a:endParaRPr lang="en-US"/>
          </a:p>
        </c:txPr>
        <c:crossAx val="1615826256"/>
        <c:crosses val="autoZero"/>
        <c:auto val="1"/>
        <c:lblOffset val="100"/>
        <c:baseTimeUnit val="months"/>
      </c:dateAx>
      <c:valAx>
        <c:axId val="1615826256"/>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Neue Haas Grotesk Text Pro (Body)"/>
                    <a:ea typeface="+mn-ea"/>
                    <a:cs typeface="+mn-cs"/>
                  </a:defRPr>
                </a:pPr>
                <a:r>
                  <a:rPr lang="en-IN" sz="1200"/>
                  <a:t>US $ Billion</a:t>
                </a:r>
              </a:p>
            </c:rich>
          </c:tx>
          <c:layout>
            <c:manualLayout>
              <c:xMode val="edge"/>
              <c:yMode val="edge"/>
              <c:x val="7.9758994178940196E-3"/>
              <c:y val="0.310775313895118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Neue Haas Grotesk Text Pro (Body)"/>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Neue Haas Grotesk Text Pro (Body)"/>
                <a:ea typeface="+mn-ea"/>
                <a:cs typeface="+mn-cs"/>
              </a:defRPr>
            </a:pPr>
            <a:endParaRPr lang="en-US"/>
          </a:p>
        </c:txPr>
        <c:crossAx val="1578675344"/>
        <c:crosses val="autoZero"/>
        <c:crossBetween val="between"/>
      </c:valAx>
      <c:spPr>
        <a:noFill/>
        <a:ln>
          <a:noFill/>
        </a:ln>
        <a:effectLst/>
      </c:spPr>
    </c:plotArea>
    <c:legend>
      <c:legendPos val="b"/>
      <c:layout>
        <c:manualLayout>
          <c:xMode val="edge"/>
          <c:yMode val="edge"/>
          <c:x val="1.668249578058334E-2"/>
          <c:y val="0.8424749415563817"/>
          <c:w val="0.95854783295026136"/>
          <c:h val="0.140609651682472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Neue Haas Grotesk Text Pro (Body)"/>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Neue Haas Grotesk Text Pro (Body)"/>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FF0000"/>
                </a:solidFill>
                <a:latin typeface="Neue Haas Grotesk Text Pro (Body)"/>
                <a:ea typeface="+mn-ea"/>
                <a:cs typeface="+mn-cs"/>
              </a:defRPr>
            </a:pPr>
            <a:r>
              <a:rPr lang="en-IN" sz="2000" b="1">
                <a:solidFill>
                  <a:srgbClr val="FF0000"/>
                </a:solidFill>
              </a:rPr>
              <a:t>FDI</a:t>
            </a: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FF0000"/>
              </a:solidFill>
              <a:latin typeface="Neue Haas Grotesk Text Pro (Body)"/>
              <a:ea typeface="+mn-ea"/>
              <a:cs typeface="+mn-cs"/>
            </a:defRPr>
          </a:pPr>
          <a:endParaRPr lang="en-US"/>
        </a:p>
      </c:txPr>
    </c:title>
    <c:autoTitleDeleted val="0"/>
    <c:plotArea>
      <c:layout>
        <c:manualLayout>
          <c:layoutTarget val="inner"/>
          <c:xMode val="edge"/>
          <c:yMode val="edge"/>
          <c:x val="0.10889946666271236"/>
          <c:y val="0.11344628661332282"/>
          <c:w val="0.86347969215712439"/>
          <c:h val="0.55678067574654577"/>
        </c:manualLayout>
      </c:layout>
      <c:barChart>
        <c:barDir val="col"/>
        <c:grouping val="stacked"/>
        <c:varyColors val="0"/>
        <c:ser>
          <c:idx val="1"/>
          <c:order val="1"/>
          <c:tx>
            <c:strRef>
              <c:f>FDI_FPI!$J$25</c:f>
              <c:strCache>
                <c:ptCount val="1"/>
                <c:pt idx="0">
                  <c:v>Gross FDI inflow</c:v>
                </c:pt>
              </c:strCache>
            </c:strRef>
          </c:tx>
          <c:spPr>
            <a:solidFill>
              <a:schemeClr val="accent1">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cat>
            <c:numRef>
              <c:f>FDI_FPI!$H$32:$H$39</c:f>
              <c:numCache>
                <c:formatCode>mmm\-yy</c:formatCode>
                <c:ptCount val="8"/>
                <c:pt idx="0">
                  <c:v>44835</c:v>
                </c:pt>
                <c:pt idx="1">
                  <c:v>44866</c:v>
                </c:pt>
                <c:pt idx="2">
                  <c:v>44896</c:v>
                </c:pt>
                <c:pt idx="3">
                  <c:v>44927</c:v>
                </c:pt>
                <c:pt idx="4">
                  <c:v>44958</c:v>
                </c:pt>
                <c:pt idx="5">
                  <c:v>44986</c:v>
                </c:pt>
                <c:pt idx="6">
                  <c:v>45017</c:v>
                </c:pt>
                <c:pt idx="7">
                  <c:v>45047</c:v>
                </c:pt>
              </c:numCache>
              <c:extLst xmlns:c16r2="http://schemas.microsoft.com/office/drawing/2015/06/chart"/>
            </c:numRef>
          </c:cat>
          <c:val>
            <c:numRef>
              <c:f>FDI_FPI!$J$32:$J$39</c:f>
              <c:numCache>
                <c:formatCode>General</c:formatCode>
                <c:ptCount val="8"/>
                <c:pt idx="0">
                  <c:v>5.0999999999999996</c:v>
                </c:pt>
                <c:pt idx="1">
                  <c:v>4.3</c:v>
                </c:pt>
                <c:pt idx="2">
                  <c:v>6.5</c:v>
                </c:pt>
                <c:pt idx="3">
                  <c:v>6.2</c:v>
                </c:pt>
                <c:pt idx="4">
                  <c:v>4.8</c:v>
                </c:pt>
                <c:pt idx="5">
                  <c:v>4.5</c:v>
                </c:pt>
                <c:pt idx="6">
                  <c:v>6.9</c:v>
                </c:pt>
                <c:pt idx="7">
                  <c:v>5.3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E9BC-4190-B3E2-452F8C2563F9}"/>
            </c:ext>
          </c:extLst>
        </c:ser>
        <c:ser>
          <c:idx val="2"/>
          <c:order val="2"/>
          <c:tx>
            <c:strRef>
              <c:f>FDI_FPI!$K$25</c:f>
              <c:strCache>
                <c:ptCount val="1"/>
                <c:pt idx="0">
                  <c:v>Repatriation/disinvestment</c:v>
                </c:pt>
              </c:strCache>
            </c:strRef>
          </c:tx>
          <c:spPr>
            <a:solidFill>
              <a:schemeClr val="accent2">
                <a:lumMod val="60000"/>
                <a:lumOff val="40000"/>
              </a:schemeClr>
            </a:solidFill>
            <a:ln>
              <a:noFill/>
            </a:ln>
            <a:effectLst/>
          </c:spPr>
          <c:invertIfNegative val="0"/>
          <c:cat>
            <c:numRef>
              <c:f>FDI_FPI!$H$32:$H$39</c:f>
              <c:numCache>
                <c:formatCode>mmm\-yy</c:formatCode>
                <c:ptCount val="8"/>
                <c:pt idx="0">
                  <c:v>44835</c:v>
                </c:pt>
                <c:pt idx="1">
                  <c:v>44866</c:v>
                </c:pt>
                <c:pt idx="2">
                  <c:v>44896</c:v>
                </c:pt>
                <c:pt idx="3">
                  <c:v>44927</c:v>
                </c:pt>
                <c:pt idx="4">
                  <c:v>44958</c:v>
                </c:pt>
                <c:pt idx="5">
                  <c:v>44986</c:v>
                </c:pt>
                <c:pt idx="6">
                  <c:v>45017</c:v>
                </c:pt>
                <c:pt idx="7">
                  <c:v>45047</c:v>
                </c:pt>
              </c:numCache>
              <c:extLst xmlns:c16r2="http://schemas.microsoft.com/office/drawing/2015/06/chart"/>
            </c:numRef>
          </c:cat>
          <c:val>
            <c:numRef>
              <c:f>FDI_FPI!$K$32:$K$39</c:f>
              <c:numCache>
                <c:formatCode>General</c:formatCode>
                <c:ptCount val="8"/>
                <c:pt idx="0">
                  <c:v>-1.4</c:v>
                </c:pt>
                <c:pt idx="1">
                  <c:v>-4.5</c:v>
                </c:pt>
                <c:pt idx="2">
                  <c:v>-2.9</c:v>
                </c:pt>
                <c:pt idx="3">
                  <c:v>-1.3</c:v>
                </c:pt>
                <c:pt idx="4">
                  <c:v>-1.8</c:v>
                </c:pt>
                <c:pt idx="5">
                  <c:v>-3.4</c:v>
                </c:pt>
                <c:pt idx="6">
                  <c:v>-2.9</c:v>
                </c:pt>
                <c:pt idx="7">
                  <c:v>-2.4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E9BC-4190-B3E2-452F8C2563F9}"/>
            </c:ext>
          </c:extLst>
        </c:ser>
        <c:ser>
          <c:idx val="3"/>
          <c:order val="3"/>
          <c:tx>
            <c:strRef>
              <c:f>FDI_FPI!$L$25</c:f>
              <c:strCache>
                <c:ptCount val="1"/>
                <c:pt idx="0">
                  <c:v>Net Indian FDI outflow</c:v>
                </c:pt>
              </c:strCache>
            </c:strRef>
          </c:tx>
          <c:spPr>
            <a:solidFill>
              <a:schemeClr val="accent4">
                <a:lumMod val="60000"/>
                <a:lumOff val="40000"/>
              </a:schemeClr>
            </a:solidFill>
            <a:ln>
              <a:noFill/>
            </a:ln>
            <a:effectLst/>
          </c:spPr>
          <c:invertIfNegative val="0"/>
          <c:cat>
            <c:numRef>
              <c:f>FDI_FPI!$H$32:$H$39</c:f>
              <c:numCache>
                <c:formatCode>mmm\-yy</c:formatCode>
                <c:ptCount val="8"/>
                <c:pt idx="0">
                  <c:v>44835</c:v>
                </c:pt>
                <c:pt idx="1">
                  <c:v>44866</c:v>
                </c:pt>
                <c:pt idx="2">
                  <c:v>44896</c:v>
                </c:pt>
                <c:pt idx="3">
                  <c:v>44927</c:v>
                </c:pt>
                <c:pt idx="4">
                  <c:v>44958</c:v>
                </c:pt>
                <c:pt idx="5">
                  <c:v>44986</c:v>
                </c:pt>
                <c:pt idx="6">
                  <c:v>45017</c:v>
                </c:pt>
                <c:pt idx="7">
                  <c:v>45047</c:v>
                </c:pt>
              </c:numCache>
              <c:extLst xmlns:c16r2="http://schemas.microsoft.com/office/drawing/2015/06/chart"/>
            </c:numRef>
          </c:cat>
          <c:val>
            <c:numRef>
              <c:f>FDI_FPI!$L$32:$L$39</c:f>
              <c:numCache>
                <c:formatCode>General</c:formatCode>
                <c:ptCount val="8"/>
                <c:pt idx="0">
                  <c:v>-1</c:v>
                </c:pt>
                <c:pt idx="1">
                  <c:v>-2.2999999999999998</c:v>
                </c:pt>
                <c:pt idx="2">
                  <c:v>-1.7</c:v>
                </c:pt>
                <c:pt idx="3">
                  <c:v>-0.7</c:v>
                </c:pt>
                <c:pt idx="4">
                  <c:v>-1.1000000000000001</c:v>
                </c:pt>
                <c:pt idx="5">
                  <c:v>-0.8</c:v>
                </c:pt>
                <c:pt idx="6">
                  <c:v>-1.2</c:v>
                </c:pt>
                <c:pt idx="7">
                  <c:v>-0.2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E9BC-4190-B3E2-452F8C2563F9}"/>
            </c:ext>
          </c:extLst>
        </c:ser>
        <c:dLbls>
          <c:showLegendKey val="0"/>
          <c:showVal val="0"/>
          <c:showCatName val="0"/>
          <c:showSerName val="0"/>
          <c:showPercent val="0"/>
          <c:showBubbleSize val="0"/>
        </c:dLbls>
        <c:gapWidth val="71"/>
        <c:overlap val="100"/>
        <c:axId val="1615826800"/>
        <c:axId val="1615825712"/>
      </c:barChart>
      <c:lineChart>
        <c:grouping val="standard"/>
        <c:varyColors val="0"/>
        <c:ser>
          <c:idx val="0"/>
          <c:order val="0"/>
          <c:tx>
            <c:strRef>
              <c:f>FDI_FPI!$I$25</c:f>
              <c:strCache>
                <c:ptCount val="1"/>
                <c:pt idx="0">
                  <c:v>Net FDI inflow</c:v>
                </c:pt>
              </c:strCache>
            </c:strRef>
          </c:tx>
          <c:spPr>
            <a:ln w="34925" cap="rnd">
              <a:solidFill>
                <a:schemeClr val="tx1"/>
              </a:solidFill>
              <a:round/>
            </a:ln>
            <a:effectLst/>
          </c:spPr>
          <c:marker>
            <c:symbol val="none"/>
          </c:marker>
          <c:dLbls>
            <c:dLbl>
              <c:idx val="2"/>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Neue Haas Grotesk Text Pro (Body)"/>
                      <a:ea typeface="+mn-ea"/>
                      <a:cs typeface="+mn-cs"/>
                    </a:defRPr>
                  </a:pPr>
                  <a:endParaRPr lang="en-US"/>
                </a:p>
              </c:txPr>
              <c:dLblPos val="r"/>
              <c:showLegendKey val="0"/>
              <c:showVal val="1"/>
              <c:showCatName val="0"/>
              <c:showSerName val="0"/>
              <c:showPercent val="0"/>
              <c:showBubbleSize val="0"/>
            </c:dLbl>
            <c:dLbl>
              <c:idx val="6"/>
              <c:layout>
                <c:manualLayout>
                  <c:x val="4.4703370814199676E-3"/>
                  <c:y val="-2.110215123554549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9BC-4190-B3E2-452F8C2563F9}"/>
                </c:ext>
                <c:ext xmlns:c15="http://schemas.microsoft.com/office/drawing/2012/chart" uri="{CE6537A1-D6FC-4f65-9D91-7224C49458BB}">
                  <c15:layout>
                    <c:manualLayout>
                      <c:w val="6.4986334061362075E-2"/>
                      <c:h val="5.9534444173282727E-2"/>
                    </c:manualLayout>
                  </c15:layout>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Neue Haas Grotesk Text Pro (Body)"/>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FDI_FPI!$H$32:$H$39</c:f>
              <c:numCache>
                <c:formatCode>mmm\-yy</c:formatCode>
                <c:ptCount val="8"/>
                <c:pt idx="0">
                  <c:v>44835</c:v>
                </c:pt>
                <c:pt idx="1">
                  <c:v>44866</c:v>
                </c:pt>
                <c:pt idx="2">
                  <c:v>44896</c:v>
                </c:pt>
                <c:pt idx="3">
                  <c:v>44927</c:v>
                </c:pt>
                <c:pt idx="4">
                  <c:v>44958</c:v>
                </c:pt>
                <c:pt idx="5">
                  <c:v>44986</c:v>
                </c:pt>
                <c:pt idx="6">
                  <c:v>45017</c:v>
                </c:pt>
                <c:pt idx="7">
                  <c:v>45047</c:v>
                </c:pt>
              </c:numCache>
              <c:extLst xmlns:c16r2="http://schemas.microsoft.com/office/drawing/2015/06/chart"/>
            </c:numRef>
          </c:cat>
          <c:val>
            <c:numRef>
              <c:f>FDI_FPI!$I$32:$I$39</c:f>
              <c:numCache>
                <c:formatCode>General</c:formatCode>
                <c:ptCount val="8"/>
                <c:pt idx="0">
                  <c:v>2.8</c:v>
                </c:pt>
                <c:pt idx="1">
                  <c:v>-2.4</c:v>
                </c:pt>
                <c:pt idx="2">
                  <c:v>2</c:v>
                </c:pt>
                <c:pt idx="3">
                  <c:v>4.0999999999999996</c:v>
                </c:pt>
                <c:pt idx="4">
                  <c:v>1.8</c:v>
                </c:pt>
                <c:pt idx="5">
                  <c:v>0.4</c:v>
                </c:pt>
                <c:pt idx="6">
                  <c:v>2.8</c:v>
                </c:pt>
                <c:pt idx="7">
                  <c:v>2.7</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4-E9BC-4190-B3E2-452F8C2563F9}"/>
            </c:ext>
          </c:extLst>
        </c:ser>
        <c:dLbls>
          <c:showLegendKey val="0"/>
          <c:showVal val="0"/>
          <c:showCatName val="0"/>
          <c:showSerName val="0"/>
          <c:showPercent val="0"/>
          <c:showBubbleSize val="0"/>
        </c:dLbls>
        <c:marker val="1"/>
        <c:smooth val="0"/>
        <c:axId val="1615826800"/>
        <c:axId val="1615825712"/>
      </c:lineChart>
      <c:dateAx>
        <c:axId val="1615826800"/>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ysClr val="windowText" lastClr="000000"/>
                </a:solidFill>
                <a:latin typeface="Neue Haas Grotesk Text Pro (Body)"/>
                <a:ea typeface="+mn-ea"/>
                <a:cs typeface="+mn-cs"/>
              </a:defRPr>
            </a:pPr>
            <a:endParaRPr lang="en-US"/>
          </a:p>
        </c:txPr>
        <c:crossAx val="1615825712"/>
        <c:crosses val="autoZero"/>
        <c:auto val="1"/>
        <c:lblOffset val="100"/>
        <c:baseTimeUnit val="months"/>
      </c:dateAx>
      <c:valAx>
        <c:axId val="1615825712"/>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Neue Haas Grotesk Text Pro (Body)"/>
                    <a:ea typeface="+mn-ea"/>
                    <a:cs typeface="+mn-cs"/>
                  </a:defRPr>
                </a:pPr>
                <a:r>
                  <a:rPr lang="en-IN"/>
                  <a:t>US $ Billion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Neue Haas Grotesk Text Pro (Body)"/>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Neue Haas Grotesk Text Pro (Body)"/>
                <a:ea typeface="+mn-ea"/>
                <a:cs typeface="+mn-cs"/>
              </a:defRPr>
            </a:pPr>
            <a:endParaRPr lang="en-US"/>
          </a:p>
        </c:txPr>
        <c:crossAx val="1615826800"/>
        <c:crosses val="autoZero"/>
        <c:crossBetween val="between"/>
      </c:valAx>
      <c:spPr>
        <a:noFill/>
        <a:ln>
          <a:noFill/>
        </a:ln>
        <a:effectLst/>
      </c:spPr>
    </c:plotArea>
    <c:legend>
      <c:legendPos val="b"/>
      <c:layout>
        <c:manualLayout>
          <c:xMode val="edge"/>
          <c:yMode val="edge"/>
          <c:x val="5.6705461623615588E-2"/>
          <c:y val="0.81356747859408995"/>
          <c:w val="0.94246719030765524"/>
          <c:h val="0.162106684251792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Neue Haas Grotesk Text Pro (Body)"/>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Neue Haas Grotesk Text Pro (Body)"/>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933902215922369E-2"/>
          <c:y val="3.8672982423309431E-2"/>
          <c:w val="0.57873139620134884"/>
          <c:h val="0.73933962836155043"/>
        </c:manualLayout>
      </c:layout>
      <c:barChart>
        <c:barDir val="col"/>
        <c:grouping val="clustered"/>
        <c:varyColors val="0"/>
        <c:ser>
          <c:idx val="1"/>
          <c:order val="1"/>
          <c:tx>
            <c:strRef>
              <c:f>'fig4.2_5 (m)'!$BI$86</c:f>
              <c:strCache>
                <c:ptCount val="1"/>
                <c:pt idx="0">
                  <c:v>RBI's net purchase (US$ Billion)</c:v>
                </c:pt>
              </c:strCache>
            </c:strRef>
          </c:tx>
          <c:spPr>
            <a:solidFill>
              <a:schemeClr val="accent2"/>
            </a:solidFill>
            <a:ln>
              <a:noFill/>
            </a:ln>
            <a:effectLst/>
          </c:spPr>
          <c:invertIfNegative val="0"/>
          <c:cat>
            <c:numRef>
              <c:f>'fig4.2_5 (m)'!$BG$93:$BG$97</c:f>
              <c:numCache>
                <c:formatCode>mmm\-yy</c:formatCode>
                <c:ptCount val="5"/>
                <c:pt idx="0">
                  <c:v>44713</c:v>
                </c:pt>
                <c:pt idx="1">
                  <c:v>44805</c:v>
                </c:pt>
                <c:pt idx="2">
                  <c:v>44896</c:v>
                </c:pt>
                <c:pt idx="3">
                  <c:v>44986</c:v>
                </c:pt>
                <c:pt idx="4">
                  <c:v>45078</c:v>
                </c:pt>
              </c:numCache>
            </c:numRef>
          </c:cat>
          <c:val>
            <c:numRef>
              <c:f>'fig4.2_5 (m)'!$BI$93:$BI$97</c:f>
              <c:numCache>
                <c:formatCode>0.00</c:formatCode>
                <c:ptCount val="5"/>
                <c:pt idx="0">
                  <c:v>0.247</c:v>
                </c:pt>
                <c:pt idx="1">
                  <c:v>-33.664000000000001</c:v>
                </c:pt>
                <c:pt idx="2">
                  <c:v>7.2809999999999997</c:v>
                </c:pt>
                <c:pt idx="3">
                  <c:v>0.62</c:v>
                </c:pt>
              </c:numCache>
            </c:numRef>
          </c:val>
          <c:extLst xmlns:c16r2="http://schemas.microsoft.com/office/drawing/2015/06/chart">
            <c:ext xmlns:c16="http://schemas.microsoft.com/office/drawing/2014/chart" uri="{C3380CC4-5D6E-409C-BE32-E72D297353CC}">
              <c16:uniqueId val="{00000000-CBA0-4FAE-B2FD-EE9DD8B0BD24}"/>
            </c:ext>
          </c:extLst>
        </c:ser>
        <c:ser>
          <c:idx val="2"/>
          <c:order val="2"/>
          <c:tx>
            <c:strRef>
              <c:f>'fig4.2_5 (m)'!$BJ$86</c:f>
              <c:strCache>
                <c:ptCount val="1"/>
                <c:pt idx="0">
                  <c:v>Change in forex reserves (US $ Billion)</c:v>
                </c:pt>
              </c:strCache>
            </c:strRef>
          </c:tx>
          <c:spPr>
            <a:solidFill>
              <a:srgbClr val="7030A0"/>
            </a:solidFill>
            <a:ln>
              <a:noFill/>
            </a:ln>
            <a:effectLst/>
          </c:spPr>
          <c:invertIfNegative val="0"/>
          <c:cat>
            <c:numRef>
              <c:f>'fig4.2_5 (m)'!$BG$93:$BG$97</c:f>
              <c:numCache>
                <c:formatCode>mmm\-yy</c:formatCode>
                <c:ptCount val="5"/>
                <c:pt idx="0">
                  <c:v>44713</c:v>
                </c:pt>
                <c:pt idx="1">
                  <c:v>44805</c:v>
                </c:pt>
                <c:pt idx="2">
                  <c:v>44896</c:v>
                </c:pt>
                <c:pt idx="3">
                  <c:v>44986</c:v>
                </c:pt>
                <c:pt idx="4">
                  <c:v>45078</c:v>
                </c:pt>
              </c:numCache>
            </c:numRef>
          </c:cat>
          <c:val>
            <c:numRef>
              <c:f>'fig4.2_5 (m)'!$BJ$93:$BJ$97</c:f>
              <c:numCache>
                <c:formatCode>0</c:formatCode>
                <c:ptCount val="5"/>
                <c:pt idx="0">
                  <c:v>-24.325000000000045</c:v>
                </c:pt>
                <c:pt idx="1">
                  <c:v>-60.658999999999992</c:v>
                </c:pt>
                <c:pt idx="2">
                  <c:v>30.187000000000012</c:v>
                </c:pt>
                <c:pt idx="3">
                  <c:v>15.597999999999956</c:v>
                </c:pt>
                <c:pt idx="4">
                  <c:v>16.602000000000089</c:v>
                </c:pt>
              </c:numCache>
            </c:numRef>
          </c:val>
          <c:extLst xmlns:c16r2="http://schemas.microsoft.com/office/drawing/2015/06/chart">
            <c:ext xmlns:c16="http://schemas.microsoft.com/office/drawing/2014/chart" uri="{C3380CC4-5D6E-409C-BE32-E72D297353CC}">
              <c16:uniqueId val="{00000001-CBA0-4FAE-B2FD-EE9DD8B0BD24}"/>
            </c:ext>
          </c:extLst>
        </c:ser>
        <c:dLbls>
          <c:showLegendKey val="0"/>
          <c:showVal val="0"/>
          <c:showCatName val="0"/>
          <c:showSerName val="0"/>
          <c:showPercent val="0"/>
          <c:showBubbleSize val="0"/>
        </c:dLbls>
        <c:gapWidth val="0"/>
        <c:axId val="1615832784"/>
        <c:axId val="1615827344"/>
      </c:barChart>
      <c:scatterChart>
        <c:scatterStyle val="smoothMarker"/>
        <c:varyColors val="0"/>
        <c:ser>
          <c:idx val="0"/>
          <c:order val="0"/>
          <c:tx>
            <c:strRef>
              <c:f>'fig4.2_5 (m)'!$BH$86</c:f>
              <c:strCache>
                <c:ptCount val="1"/>
                <c:pt idx="0">
                  <c:v>Rupee per US Dollar (RHS)</c:v>
                </c:pt>
              </c:strCache>
            </c:strRef>
          </c:tx>
          <c:spPr>
            <a:ln w="31750" cap="rnd">
              <a:solidFill>
                <a:srgbClr val="FFC000"/>
              </a:solidFill>
              <a:round/>
            </a:ln>
            <a:effectLst/>
          </c:spPr>
          <c:marker>
            <c:symbol val="circle"/>
            <c:size val="5"/>
            <c:spPr>
              <a:solidFill>
                <a:srgbClr val="FFC000"/>
              </a:solidFill>
              <a:ln w="9525">
                <a:solidFill>
                  <a:srgbClr val="FFC000"/>
                </a:solidFill>
              </a:ln>
              <a:effectLst/>
            </c:spPr>
          </c:marker>
          <c:xVal>
            <c:numRef>
              <c:f>'fig4.2_5 (m)'!$BG$93:$BG$97</c:f>
              <c:numCache>
                <c:formatCode>mmm\-yy</c:formatCode>
                <c:ptCount val="5"/>
                <c:pt idx="0">
                  <c:v>44713</c:v>
                </c:pt>
                <c:pt idx="1">
                  <c:v>44805</c:v>
                </c:pt>
                <c:pt idx="2">
                  <c:v>44896</c:v>
                </c:pt>
                <c:pt idx="3">
                  <c:v>44986</c:v>
                </c:pt>
                <c:pt idx="4">
                  <c:v>45078</c:v>
                </c:pt>
              </c:numCache>
            </c:numRef>
          </c:xVal>
          <c:yVal>
            <c:numRef>
              <c:f>'fig4.2_5 (m)'!$BH$93:$BH$97</c:f>
              <c:numCache>
                <c:formatCode>General</c:formatCode>
                <c:ptCount val="5"/>
                <c:pt idx="0">
                  <c:v>77.23</c:v>
                </c:pt>
                <c:pt idx="1">
                  <c:v>79.81</c:v>
                </c:pt>
                <c:pt idx="2">
                  <c:v>82.22</c:v>
                </c:pt>
                <c:pt idx="3">
                  <c:v>82.27</c:v>
                </c:pt>
                <c:pt idx="4">
                  <c:v>82.2</c:v>
                </c:pt>
              </c:numCache>
            </c:numRef>
          </c:yVal>
          <c:smooth val="1"/>
          <c:extLst xmlns:c16r2="http://schemas.microsoft.com/office/drawing/2015/06/chart">
            <c:ext xmlns:c16="http://schemas.microsoft.com/office/drawing/2014/chart" uri="{C3380CC4-5D6E-409C-BE32-E72D297353CC}">
              <c16:uniqueId val="{00000002-CBA0-4FAE-B2FD-EE9DD8B0BD24}"/>
            </c:ext>
          </c:extLst>
        </c:ser>
        <c:ser>
          <c:idx val="3"/>
          <c:order val="3"/>
          <c:tx>
            <c:strRef>
              <c:f>'fig4.2_5 (m)'!$BK$86</c:f>
              <c:strCache>
                <c:ptCount val="1"/>
                <c:pt idx="0">
                  <c:v>REER (RHS)</c:v>
                </c:pt>
              </c:strCache>
            </c:strRef>
          </c:tx>
          <c:spPr>
            <a:ln w="38100" cap="rnd">
              <a:solidFill>
                <a:srgbClr val="0070C0"/>
              </a:solidFill>
              <a:round/>
            </a:ln>
            <a:effectLst/>
          </c:spPr>
          <c:marker>
            <c:symbol val="circle"/>
            <c:size val="5"/>
            <c:spPr>
              <a:solidFill>
                <a:srgbClr val="0070C0"/>
              </a:solidFill>
              <a:ln w="9525">
                <a:solidFill>
                  <a:srgbClr val="0070C0"/>
                </a:solidFill>
              </a:ln>
              <a:effectLst/>
            </c:spPr>
          </c:marker>
          <c:xVal>
            <c:numRef>
              <c:f>'fig4.2_5 (m)'!$BG$93:$BG$97</c:f>
              <c:numCache>
                <c:formatCode>mmm\-yy</c:formatCode>
                <c:ptCount val="5"/>
                <c:pt idx="0">
                  <c:v>44713</c:v>
                </c:pt>
                <c:pt idx="1">
                  <c:v>44805</c:v>
                </c:pt>
                <c:pt idx="2">
                  <c:v>44896</c:v>
                </c:pt>
                <c:pt idx="3">
                  <c:v>44986</c:v>
                </c:pt>
                <c:pt idx="4">
                  <c:v>45078</c:v>
                </c:pt>
              </c:numCache>
            </c:numRef>
          </c:xVal>
          <c:yVal>
            <c:numRef>
              <c:f>'fig4.2_5 (m)'!$BK$93:$BK$97</c:f>
              <c:numCache>
                <c:formatCode>General</c:formatCode>
                <c:ptCount val="5"/>
                <c:pt idx="0">
                  <c:v>103.5</c:v>
                </c:pt>
                <c:pt idx="1">
                  <c:v>103.9</c:v>
                </c:pt>
                <c:pt idx="2">
                  <c:v>101.9</c:v>
                </c:pt>
                <c:pt idx="3">
                  <c:v>98.6</c:v>
                </c:pt>
                <c:pt idx="4">
                  <c:v>99.7</c:v>
                </c:pt>
              </c:numCache>
            </c:numRef>
          </c:yVal>
          <c:smooth val="1"/>
          <c:extLst xmlns:c16r2="http://schemas.microsoft.com/office/drawing/2015/06/chart">
            <c:ext xmlns:c16="http://schemas.microsoft.com/office/drawing/2014/chart" uri="{C3380CC4-5D6E-409C-BE32-E72D297353CC}">
              <c16:uniqueId val="{00000003-CBA0-4FAE-B2FD-EE9DD8B0BD24}"/>
            </c:ext>
          </c:extLst>
        </c:ser>
        <c:dLbls>
          <c:showLegendKey val="0"/>
          <c:showVal val="0"/>
          <c:showCatName val="0"/>
          <c:showSerName val="0"/>
          <c:showPercent val="0"/>
          <c:showBubbleSize val="0"/>
        </c:dLbls>
        <c:axId val="1615829520"/>
        <c:axId val="1615830064"/>
      </c:scatterChart>
      <c:dateAx>
        <c:axId val="161583278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615827344"/>
        <c:crosses val="autoZero"/>
        <c:auto val="1"/>
        <c:lblOffset val="100"/>
        <c:baseTimeUnit val="months"/>
        <c:majorUnit val="3"/>
        <c:majorTimeUnit val="months"/>
      </c:dateAx>
      <c:valAx>
        <c:axId val="1615827344"/>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15832784"/>
        <c:crosses val="autoZero"/>
        <c:crossBetween val="between"/>
      </c:valAx>
      <c:valAx>
        <c:axId val="1615830064"/>
        <c:scaling>
          <c:orientation val="minMax"/>
          <c:max val="105"/>
          <c:min val="7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15829520"/>
        <c:crosses val="max"/>
        <c:crossBetween val="midCat"/>
      </c:valAx>
      <c:valAx>
        <c:axId val="1615829520"/>
        <c:scaling>
          <c:orientation val="minMax"/>
        </c:scaling>
        <c:delete val="1"/>
        <c:axPos val="b"/>
        <c:numFmt formatCode="mmm\-yy" sourceLinked="1"/>
        <c:majorTickMark val="out"/>
        <c:minorTickMark val="none"/>
        <c:tickLblPos val="nextTo"/>
        <c:crossAx val="1615830064"/>
        <c:crosses val="autoZero"/>
        <c:crossBetween val="midCat"/>
        <c:majorUnit val="1"/>
        <c:minorUnit val="1"/>
      </c:valAx>
      <c:spPr>
        <a:noFill/>
        <a:ln>
          <a:noFill/>
        </a:ln>
        <a:effectLst/>
      </c:spPr>
    </c:plotArea>
    <c:legend>
      <c:legendPos val="r"/>
      <c:layout>
        <c:manualLayout>
          <c:xMode val="edge"/>
          <c:yMode val="edge"/>
          <c:x val="0.67877018476588336"/>
          <c:y val="8.8639502824269037E-2"/>
          <c:w val="0.31428465939642192"/>
          <c:h val="0.87060782608673404"/>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ysClr val="windowText" lastClr="000000"/>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00" b="1" i="0" u="none" strike="noStrike" baseline="0" dirty="0">
                <a:solidFill>
                  <a:schemeClr val="tx1"/>
                </a:solidFill>
                <a:effectLst/>
              </a:rPr>
              <a:t>Annual growth in OTR - 2022-23 over </a:t>
            </a:r>
            <a:r>
              <a:rPr lang="en-US" sz="1200" b="1" i="0" baseline="0" dirty="0">
                <a:solidFill>
                  <a:schemeClr val="tx1"/>
                </a:solidFill>
                <a:effectLst/>
              </a:rPr>
              <a:t>2021-22</a:t>
            </a:r>
            <a:r>
              <a:rPr lang="en-US" sz="1200" b="1" i="0" u="none" strike="noStrike" baseline="0" dirty="0">
                <a:effectLst/>
              </a:rPr>
              <a:t> (%)</a:t>
            </a:r>
            <a:endParaRPr lang="en-US" sz="1200" dirty="0">
              <a:solidFill>
                <a:schemeClr val="tx1"/>
              </a:solidFill>
              <a:effectLst/>
            </a:endParaRPr>
          </a:p>
        </c:rich>
      </c:tx>
      <c:overlay val="1"/>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1102274677694633E-2"/>
          <c:y val="7.3649793554313128E-2"/>
          <c:w val="0.88451533561535167"/>
          <c:h val="0.79697692097795858"/>
        </c:manualLayout>
      </c:layout>
      <c:barChart>
        <c:barDir val="col"/>
        <c:grouping val="clustered"/>
        <c:varyColors val="0"/>
        <c:ser>
          <c:idx val="0"/>
          <c:order val="0"/>
          <c:spPr>
            <a:solidFill>
              <a:srgbClr val="92D050"/>
            </a:solidFill>
            <a:ln>
              <a:noFill/>
            </a:ln>
            <a:effectLst/>
          </c:spPr>
          <c:invertIfNegative val="0"/>
          <c:dPt>
            <c:idx val="1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E7A6-4FD3-B251-5C364040038C}"/>
              </c:ext>
            </c:extLst>
          </c:dPt>
          <c:dLbls>
            <c:dLbl>
              <c:idx val="14"/>
              <c:tx>
                <c:rich>
                  <a:bodyPr rot="-5400000" spcFirstLastPara="1" vertOverflow="ellipsis" wrap="square" lIns="38100" tIns="19050" rIns="38100" bIns="19050" anchor="ctr" anchorCtr="1">
                    <a:spAutoFit/>
                  </a:bodyPr>
                  <a:lstStyle/>
                  <a:p>
                    <a:pPr>
                      <a:defRPr sz="1250" b="1" i="0" u="none" strike="noStrike" kern="1200" baseline="0">
                        <a:solidFill>
                          <a:schemeClr val="tx1"/>
                        </a:solidFill>
                        <a:latin typeface="+mn-lt"/>
                        <a:ea typeface="+mn-ea"/>
                        <a:cs typeface="+mn-cs"/>
                      </a:defRPr>
                    </a:pPr>
                    <a:fld id="{0E26C05C-4523-41CA-910F-00030518A89E}" type="VALUE">
                      <a:rPr lang="en-US" sz="1250">
                        <a:solidFill>
                          <a:srgbClr val="FF0000"/>
                        </a:solidFill>
                      </a:rPr>
                      <a:pPr>
                        <a:defRPr sz="1250" b="1">
                          <a:solidFill>
                            <a:schemeClr val="tx1"/>
                          </a:solidFill>
                        </a:defRPr>
                      </a:pPr>
                      <a:t>[VALUE]</a:t>
                    </a:fld>
                    <a:endParaRPr lang="en-IN"/>
                  </a:p>
                </c:rich>
              </c:tx>
              <c:numFmt formatCode="#,##0.0" sourceLinked="0"/>
              <c:spPr>
                <a:noFill/>
                <a:ln>
                  <a:noFill/>
                </a:ln>
                <a:effectLst/>
              </c:spPr>
              <c:txPr>
                <a:bodyPr rot="-5400000" spcFirstLastPara="1" vertOverflow="ellipsis" wrap="square" lIns="38100" tIns="19050" rIns="38100" bIns="19050" anchor="ctr" anchorCtr="1">
                  <a:spAutoFit/>
                </a:bodyPr>
                <a:lstStyle/>
                <a:p>
                  <a:pPr>
                    <a:defRPr sz="12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7A6-4FD3-B251-5C364040038C}"/>
                </c:ext>
                <c:ext xmlns:c15="http://schemas.microsoft.com/office/drawing/2012/chart" uri="{CE6537A1-D6FC-4f65-9D91-7224C49458BB}">
                  <c15:dlblFieldTable/>
                  <c15:showDataLabelsRange val="0"/>
                </c:ext>
              </c:extLst>
            </c:dLbl>
            <c:numFmt formatCode="#,##0.0" sourceLinked="0"/>
            <c:spPr>
              <a:noFill/>
              <a:ln>
                <a:noFill/>
              </a:ln>
              <a:effectLst/>
            </c:spPr>
            <c:txPr>
              <a:bodyPr rot="-5400000" spcFirstLastPara="1" vertOverflow="ellipsis" wrap="square" lIns="38100" tIns="19050" rIns="38100" bIns="19050" anchor="ctr" anchorCtr="1">
                <a:spAutoFit/>
              </a:bodyPr>
              <a:lstStyle/>
              <a:p>
                <a:pPr>
                  <a:defRPr sz="12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'Graphs-1'!$R$63:$R$86</c:f>
              <c:strCache>
                <c:ptCount val="24"/>
                <c:pt idx="0">
                  <c:v>HP</c:v>
                </c:pt>
                <c:pt idx="1">
                  <c:v>AP</c:v>
                </c:pt>
                <c:pt idx="2">
                  <c:v>MP</c:v>
                </c:pt>
                <c:pt idx="3">
                  <c:v>Pun</c:v>
                </c:pt>
                <c:pt idx="4">
                  <c:v>Odi</c:v>
                </c:pt>
                <c:pt idx="5">
                  <c:v>Tri</c:v>
                </c:pt>
                <c:pt idx="6">
                  <c:v>UP</c:v>
                </c:pt>
                <c:pt idx="7">
                  <c:v>Meg</c:v>
                </c:pt>
                <c:pt idx="8">
                  <c:v>Raj</c:v>
                </c:pt>
                <c:pt idx="9">
                  <c:v>Kar</c:v>
                </c:pt>
                <c:pt idx="10">
                  <c:v>Tel</c:v>
                </c:pt>
                <c:pt idx="11">
                  <c:v>WB</c:v>
                </c:pt>
                <c:pt idx="12">
                  <c:v>Bih</c:v>
                </c:pt>
                <c:pt idx="13">
                  <c:v>Jha</c:v>
                </c:pt>
                <c:pt idx="14">
                  <c:v>All</c:v>
                </c:pt>
                <c:pt idx="15">
                  <c:v>Sik</c:v>
                </c:pt>
                <c:pt idx="16">
                  <c:v>Utt</c:v>
                </c:pt>
                <c:pt idx="17">
                  <c:v>Ker</c:v>
                </c:pt>
                <c:pt idx="18">
                  <c:v>TN</c:v>
                </c:pt>
                <c:pt idx="19">
                  <c:v>Chh</c:v>
                </c:pt>
                <c:pt idx="20">
                  <c:v>Har</c:v>
                </c:pt>
                <c:pt idx="21">
                  <c:v>Mah</c:v>
                </c:pt>
                <c:pt idx="22">
                  <c:v>Asm</c:v>
                </c:pt>
                <c:pt idx="23">
                  <c:v>Guj</c:v>
                </c:pt>
              </c:strCache>
            </c:strRef>
          </c:cat>
          <c:val>
            <c:numRef>
              <c:f>'Graphs-1'!$S$63:$S$86</c:f>
              <c:numCache>
                <c:formatCode>0.00</c:formatCode>
                <c:ptCount val="24"/>
                <c:pt idx="0">
                  <c:v>9.0653336888123945</c:v>
                </c:pt>
                <c:pt idx="1">
                  <c:v>9.1522070213347462</c:v>
                </c:pt>
                <c:pt idx="2">
                  <c:v>9.8070212360580999</c:v>
                </c:pt>
                <c:pt idx="3">
                  <c:v>13.38364294640737</c:v>
                </c:pt>
                <c:pt idx="4">
                  <c:v>14.248481885701159</c:v>
                </c:pt>
                <c:pt idx="5">
                  <c:v>14.646945288463442</c:v>
                </c:pt>
                <c:pt idx="6">
                  <c:v>14.986716741604479</c:v>
                </c:pt>
                <c:pt idx="7">
                  <c:v>15.415057454822833</c:v>
                </c:pt>
                <c:pt idx="8">
                  <c:v>16.760685156850919</c:v>
                </c:pt>
                <c:pt idx="9">
                  <c:v>16.904537257379062</c:v>
                </c:pt>
                <c:pt idx="10">
                  <c:v>17.212867518039875</c:v>
                </c:pt>
                <c:pt idx="11">
                  <c:v>17.747230833187366</c:v>
                </c:pt>
                <c:pt idx="12">
                  <c:v>17.762187474812041</c:v>
                </c:pt>
                <c:pt idx="13">
                  <c:v>18.01751275973924</c:v>
                </c:pt>
                <c:pt idx="14">
                  <c:v>18.919501546511341</c:v>
                </c:pt>
                <c:pt idx="15">
                  <c:v>19.097688042214479</c:v>
                </c:pt>
                <c:pt idx="16">
                  <c:v>20.643163844677392</c:v>
                </c:pt>
                <c:pt idx="17">
                  <c:v>22.110249149493821</c:v>
                </c:pt>
                <c:pt idx="18">
                  <c:v>22.264886487579318</c:v>
                </c:pt>
                <c:pt idx="19">
                  <c:v>22.295788215599231</c:v>
                </c:pt>
                <c:pt idx="20">
                  <c:v>23.573505674574015</c:v>
                </c:pt>
                <c:pt idx="21">
                  <c:v>25.596467975502215</c:v>
                </c:pt>
                <c:pt idx="22">
                  <c:v>25.895970566490224</c:v>
                </c:pt>
                <c:pt idx="23">
                  <c:v>28.387221410087228</c:v>
                </c:pt>
              </c:numCache>
            </c:numRef>
          </c:val>
          <c:extLst xmlns:c16r2="http://schemas.microsoft.com/office/drawing/2015/06/chart">
            <c:ext xmlns:c16="http://schemas.microsoft.com/office/drawing/2014/chart" uri="{C3380CC4-5D6E-409C-BE32-E72D297353CC}">
              <c16:uniqueId val="{00000002-E7A6-4FD3-B251-5C364040038C}"/>
            </c:ext>
          </c:extLst>
        </c:ser>
        <c:dLbls>
          <c:showLegendKey val="0"/>
          <c:showVal val="0"/>
          <c:showCatName val="0"/>
          <c:showSerName val="0"/>
          <c:showPercent val="0"/>
          <c:showBubbleSize val="0"/>
        </c:dLbls>
        <c:gapWidth val="50"/>
        <c:overlap val="-27"/>
        <c:axId val="1615824080"/>
        <c:axId val="1615821904"/>
      </c:barChart>
      <c:catAx>
        <c:axId val="1615824080"/>
        <c:scaling>
          <c:orientation val="minMax"/>
        </c:scaling>
        <c:delete val="0"/>
        <c:axPos val="b"/>
        <c:numFmt formatCode="General" sourceLinked="1"/>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15821904"/>
        <c:crosses val="autoZero"/>
        <c:auto val="1"/>
        <c:lblAlgn val="ctr"/>
        <c:lblOffset val="100"/>
        <c:noMultiLvlLbl val="0"/>
      </c:catAx>
      <c:valAx>
        <c:axId val="1615821904"/>
        <c:scaling>
          <c:orientation val="minMax"/>
        </c:scaling>
        <c:delete val="0"/>
        <c:axPos val="l"/>
        <c:majorGridlines>
          <c:spPr>
            <a:ln w="317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IN" dirty="0">
                    <a:solidFill>
                      <a:schemeClr val="tx1"/>
                    </a:solidFill>
                  </a:rPr>
                  <a:t>(percent)</a:t>
                </a:r>
              </a:p>
            </c:rich>
          </c:tx>
          <c:layout>
            <c:manualLayout>
              <c:xMode val="edge"/>
              <c:yMode val="edge"/>
              <c:x val="0"/>
              <c:y val="0.326704089275267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58240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ysClr val="windowText" lastClr="000000"/>
                </a:solidFill>
                <a:latin typeface="+mn-lt"/>
                <a:ea typeface="+mn-ea"/>
                <a:cs typeface="+mn-cs"/>
              </a:defRPr>
            </a:pPr>
            <a:r>
              <a:rPr lang="en-US" sz="1300" b="1" i="0" baseline="0">
                <a:solidFill>
                  <a:sysClr val="windowText" lastClr="000000"/>
                </a:solidFill>
                <a:effectLst/>
              </a:rPr>
              <a:t>Changes in Total Revenue Receipts: 2022 -23 over 2021-22 (%)</a:t>
            </a:r>
            <a:endParaRPr lang="en-IN" sz="1300">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3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937047022216692"/>
          <c:y val="9.1833665456062016E-2"/>
          <c:w val="0.81663661138415322"/>
          <c:h val="0.60695777109186144"/>
        </c:manualLayout>
      </c:layout>
      <c:barChart>
        <c:barDir val="col"/>
        <c:grouping val="stacked"/>
        <c:varyColors val="0"/>
        <c:ser>
          <c:idx val="0"/>
          <c:order val="0"/>
          <c:tx>
            <c:strRef>
              <c:f>Sheet6!$D$1</c:f>
              <c:strCache>
                <c:ptCount val="1"/>
                <c:pt idx="0">
                  <c:v>ORR</c:v>
                </c:pt>
              </c:strCache>
            </c:strRef>
          </c:tx>
          <c:spPr>
            <a:solidFill>
              <a:srgbClr val="92D050"/>
            </a:solidFill>
            <a:ln>
              <a:solidFill>
                <a:schemeClr val="tx1">
                  <a:lumMod val="50000"/>
                  <a:lumOff val="50000"/>
                </a:schemeClr>
              </a:solidFill>
            </a:ln>
            <a:effectLst/>
          </c:spPr>
          <c:invertIfNegative val="0"/>
          <c:cat>
            <c:multiLvlStrRef>
              <c:f>Sheet6!$B$2:$C$70</c:f>
              <c:multiLvlStrCache>
                <c:ptCount val="69"/>
                <c:lvl>
                  <c:pt idx="1">
                    <c:v>2022-23</c:v>
                  </c:pt>
                  <c:pt idx="2">
                    <c:v>2021-22</c:v>
                  </c:pt>
                  <c:pt idx="4">
                    <c:v>2022-23</c:v>
                  </c:pt>
                  <c:pt idx="5">
                    <c:v>2021-22</c:v>
                  </c:pt>
                  <c:pt idx="7">
                    <c:v>2022-23</c:v>
                  </c:pt>
                  <c:pt idx="8">
                    <c:v>2021-22</c:v>
                  </c:pt>
                  <c:pt idx="10">
                    <c:v>2022-23</c:v>
                  </c:pt>
                  <c:pt idx="11">
                    <c:v>2021-22</c:v>
                  </c:pt>
                  <c:pt idx="13">
                    <c:v>2022-23</c:v>
                  </c:pt>
                  <c:pt idx="14">
                    <c:v>2021-22</c:v>
                  </c:pt>
                  <c:pt idx="16">
                    <c:v>2022-23</c:v>
                  </c:pt>
                  <c:pt idx="17">
                    <c:v>2021-22</c:v>
                  </c:pt>
                  <c:pt idx="19">
                    <c:v>2022-23</c:v>
                  </c:pt>
                  <c:pt idx="20">
                    <c:v>2021-22</c:v>
                  </c:pt>
                  <c:pt idx="22">
                    <c:v>2022-23</c:v>
                  </c:pt>
                  <c:pt idx="23">
                    <c:v>2021-22</c:v>
                  </c:pt>
                  <c:pt idx="25">
                    <c:v>2022-23</c:v>
                  </c:pt>
                  <c:pt idx="26">
                    <c:v>2021-22</c:v>
                  </c:pt>
                  <c:pt idx="28">
                    <c:v>2022-23</c:v>
                  </c:pt>
                  <c:pt idx="29">
                    <c:v>2021-22</c:v>
                  </c:pt>
                  <c:pt idx="31">
                    <c:v>2022-23</c:v>
                  </c:pt>
                  <c:pt idx="32">
                    <c:v>2021-22</c:v>
                  </c:pt>
                  <c:pt idx="34">
                    <c:v>2022-23</c:v>
                  </c:pt>
                  <c:pt idx="35">
                    <c:v>2021-22</c:v>
                  </c:pt>
                  <c:pt idx="37">
                    <c:v>2022-23</c:v>
                  </c:pt>
                  <c:pt idx="38">
                    <c:v>2021-22</c:v>
                  </c:pt>
                  <c:pt idx="40">
                    <c:v>2022-23</c:v>
                  </c:pt>
                  <c:pt idx="41">
                    <c:v>2021-22</c:v>
                  </c:pt>
                  <c:pt idx="43">
                    <c:v>2022-23</c:v>
                  </c:pt>
                  <c:pt idx="44">
                    <c:v>2021-22</c:v>
                  </c:pt>
                  <c:pt idx="46">
                    <c:v>2022-23</c:v>
                  </c:pt>
                  <c:pt idx="47">
                    <c:v>2021-22</c:v>
                  </c:pt>
                  <c:pt idx="49">
                    <c:v>2022-23</c:v>
                  </c:pt>
                  <c:pt idx="50">
                    <c:v>2021-22</c:v>
                  </c:pt>
                  <c:pt idx="52">
                    <c:v>2022-23</c:v>
                  </c:pt>
                  <c:pt idx="53">
                    <c:v>2021-22</c:v>
                  </c:pt>
                  <c:pt idx="55">
                    <c:v>2022-23</c:v>
                  </c:pt>
                  <c:pt idx="56">
                    <c:v>2021-22</c:v>
                  </c:pt>
                  <c:pt idx="58">
                    <c:v>2022-23</c:v>
                  </c:pt>
                  <c:pt idx="59">
                    <c:v>2021-22</c:v>
                  </c:pt>
                  <c:pt idx="61">
                    <c:v>2022-23</c:v>
                  </c:pt>
                  <c:pt idx="62">
                    <c:v>2021-22</c:v>
                  </c:pt>
                  <c:pt idx="64">
                    <c:v>2022-23</c:v>
                  </c:pt>
                  <c:pt idx="65">
                    <c:v>2021-22</c:v>
                  </c:pt>
                  <c:pt idx="67">
                    <c:v>2022-23</c:v>
                  </c:pt>
                  <c:pt idx="68">
                    <c:v>2021-22</c:v>
                  </c:pt>
                </c:lvl>
                <c:lvl>
                  <c:pt idx="0">
                    <c:v>Odi</c:v>
                  </c:pt>
                  <c:pt idx="3">
                    <c:v>HP</c:v>
                  </c:pt>
                  <c:pt idx="6">
                    <c:v>Meg</c:v>
                  </c:pt>
                  <c:pt idx="9">
                    <c:v>Tri</c:v>
                  </c:pt>
                  <c:pt idx="12">
                    <c:v>AP</c:v>
                  </c:pt>
                  <c:pt idx="15">
                    <c:v>Raj</c:v>
                  </c:pt>
                  <c:pt idx="18">
                    <c:v>Bih</c:v>
                  </c:pt>
                  <c:pt idx="21">
                    <c:v>WB</c:v>
                  </c:pt>
                  <c:pt idx="24">
                    <c:v>MP</c:v>
                  </c:pt>
                  <c:pt idx="27">
                    <c:v>Pun</c:v>
                  </c:pt>
                  <c:pt idx="30">
                    <c:v>Asm</c:v>
                  </c:pt>
                  <c:pt idx="33">
                    <c:v>Ker</c:v>
                  </c:pt>
                  <c:pt idx="36">
                    <c:v>Utt</c:v>
                  </c:pt>
                  <c:pt idx="39">
                    <c:v>Sik</c:v>
                  </c:pt>
                  <c:pt idx="42">
                    <c:v>Jha</c:v>
                  </c:pt>
                  <c:pt idx="45">
                    <c:v>Kar</c:v>
                  </c:pt>
                  <c:pt idx="48">
                    <c:v>UP</c:v>
                  </c:pt>
                  <c:pt idx="51">
                    <c:v>TN</c:v>
                  </c:pt>
                  <c:pt idx="54">
                    <c:v>Chh</c:v>
                  </c:pt>
                  <c:pt idx="57">
                    <c:v>Har</c:v>
                  </c:pt>
                  <c:pt idx="60">
                    <c:v>Guj</c:v>
                  </c:pt>
                  <c:pt idx="63">
                    <c:v>Mah</c:v>
                  </c:pt>
                  <c:pt idx="66">
                    <c:v>Tel</c:v>
                  </c:pt>
                </c:lvl>
              </c:multiLvlStrCache>
            </c:multiLvlStrRef>
          </c:cat>
          <c:val>
            <c:numRef>
              <c:f>Sheet6!$D$2:$D$70</c:f>
              <c:numCache>
                <c:formatCode>0</c:formatCode>
                <c:ptCount val="69"/>
                <c:pt idx="1">
                  <c:v>89248.74</c:v>
                </c:pt>
                <c:pt idx="2">
                  <c:v>94966.510000000009</c:v>
                </c:pt>
                <c:pt idx="4">
                  <c:v>13290.46</c:v>
                </c:pt>
                <c:pt idx="5">
                  <c:v>12163.49</c:v>
                </c:pt>
                <c:pt idx="7">
                  <c:v>3119.29</c:v>
                </c:pt>
                <c:pt idx="8">
                  <c:v>2831.6100000000006</c:v>
                </c:pt>
                <c:pt idx="10">
                  <c:v>3402.03</c:v>
                </c:pt>
                <c:pt idx="11">
                  <c:v>2890.4199999999992</c:v>
                </c:pt>
                <c:pt idx="13">
                  <c:v>94916.260000000009</c:v>
                </c:pt>
                <c:pt idx="14">
                  <c:v>86449.57</c:v>
                </c:pt>
                <c:pt idx="16">
                  <c:v>106333.72</c:v>
                </c:pt>
                <c:pt idx="17">
                  <c:v>92106.81</c:v>
                </c:pt>
                <c:pt idx="19">
                  <c:v>75141.659999999989</c:v>
                </c:pt>
                <c:pt idx="20">
                  <c:v>64281.08</c:v>
                </c:pt>
                <c:pt idx="22">
                  <c:v>85902.17</c:v>
                </c:pt>
                <c:pt idx="23">
                  <c:v>72772.02</c:v>
                </c:pt>
                <c:pt idx="25">
                  <c:v>92611.73</c:v>
                </c:pt>
                <c:pt idx="26">
                  <c:v>81542.259999999995</c:v>
                </c:pt>
                <c:pt idx="28">
                  <c:v>48563.1</c:v>
                </c:pt>
                <c:pt idx="29">
                  <c:v>42093.320000000007</c:v>
                </c:pt>
                <c:pt idx="31">
                  <c:v>30264.89</c:v>
                </c:pt>
                <c:pt idx="32">
                  <c:v>23031.120000000003</c:v>
                </c:pt>
                <c:pt idx="34">
                  <c:v>92285.54</c:v>
                </c:pt>
                <c:pt idx="35">
                  <c:v>73654.289999999994</c:v>
                </c:pt>
                <c:pt idx="37">
                  <c:v>21469.090000000004</c:v>
                </c:pt>
                <c:pt idx="38">
                  <c:v>16932.089999999997</c:v>
                </c:pt>
                <c:pt idx="40">
                  <c:v>5223.49</c:v>
                </c:pt>
                <c:pt idx="41">
                  <c:v>4257.1900000000005</c:v>
                </c:pt>
                <c:pt idx="43">
                  <c:v>37951.979999999996</c:v>
                </c:pt>
                <c:pt idx="44">
                  <c:v>31288.460000000003</c:v>
                </c:pt>
                <c:pt idx="46">
                  <c:v>165554.84100000001</c:v>
                </c:pt>
                <c:pt idx="47">
                  <c:v>141671.19</c:v>
                </c:pt>
                <c:pt idx="49">
                  <c:v>234987.30999999997</c:v>
                </c:pt>
                <c:pt idx="50">
                  <c:v>203984.56000000003</c:v>
                </c:pt>
                <c:pt idx="52">
                  <c:v>165542.32</c:v>
                </c:pt>
                <c:pt idx="53">
                  <c:v>133444.58000000002</c:v>
                </c:pt>
                <c:pt idx="55">
                  <c:v>48517.97</c:v>
                </c:pt>
                <c:pt idx="56">
                  <c:v>40970.769999999997</c:v>
                </c:pt>
                <c:pt idx="58">
                  <c:v>70359.3</c:v>
                </c:pt>
                <c:pt idx="59">
                  <c:v>57045.82</c:v>
                </c:pt>
                <c:pt idx="61">
                  <c:v>143967.73000000001</c:v>
                </c:pt>
                <c:pt idx="62">
                  <c:v>111680.20000000001</c:v>
                </c:pt>
                <c:pt idx="64">
                  <c:v>293586.90000000002</c:v>
                </c:pt>
                <c:pt idx="65">
                  <c:v>239630.06</c:v>
                </c:pt>
                <c:pt idx="67">
                  <c:v>126535.40999999999</c:v>
                </c:pt>
                <c:pt idx="68">
                  <c:v>100128.73999999999</c:v>
                </c:pt>
              </c:numCache>
            </c:numRef>
          </c:val>
        </c:ser>
        <c:ser>
          <c:idx val="1"/>
          <c:order val="1"/>
          <c:tx>
            <c:strRef>
              <c:f>Sheet6!$E$1</c:f>
              <c:strCache>
                <c:ptCount val="1"/>
                <c:pt idx="0">
                  <c:v>Central Transfers</c:v>
                </c:pt>
              </c:strCache>
            </c:strRef>
          </c:tx>
          <c:spPr>
            <a:solidFill>
              <a:srgbClr val="FFC000"/>
            </a:solidFill>
            <a:ln>
              <a:solidFill>
                <a:schemeClr val="tx1">
                  <a:lumMod val="50000"/>
                  <a:lumOff val="50000"/>
                </a:schemeClr>
              </a:solidFill>
            </a:ln>
            <a:effectLst/>
          </c:spPr>
          <c:invertIfNegative val="0"/>
          <c:cat>
            <c:multiLvlStrRef>
              <c:f>Sheet6!$B$2:$C$70</c:f>
              <c:multiLvlStrCache>
                <c:ptCount val="69"/>
                <c:lvl>
                  <c:pt idx="1">
                    <c:v>2022-23</c:v>
                  </c:pt>
                  <c:pt idx="2">
                    <c:v>2021-22</c:v>
                  </c:pt>
                  <c:pt idx="4">
                    <c:v>2022-23</c:v>
                  </c:pt>
                  <c:pt idx="5">
                    <c:v>2021-22</c:v>
                  </c:pt>
                  <c:pt idx="7">
                    <c:v>2022-23</c:v>
                  </c:pt>
                  <c:pt idx="8">
                    <c:v>2021-22</c:v>
                  </c:pt>
                  <c:pt idx="10">
                    <c:v>2022-23</c:v>
                  </c:pt>
                  <c:pt idx="11">
                    <c:v>2021-22</c:v>
                  </c:pt>
                  <c:pt idx="13">
                    <c:v>2022-23</c:v>
                  </c:pt>
                  <c:pt idx="14">
                    <c:v>2021-22</c:v>
                  </c:pt>
                  <c:pt idx="16">
                    <c:v>2022-23</c:v>
                  </c:pt>
                  <c:pt idx="17">
                    <c:v>2021-22</c:v>
                  </c:pt>
                  <c:pt idx="19">
                    <c:v>2022-23</c:v>
                  </c:pt>
                  <c:pt idx="20">
                    <c:v>2021-22</c:v>
                  </c:pt>
                  <c:pt idx="22">
                    <c:v>2022-23</c:v>
                  </c:pt>
                  <c:pt idx="23">
                    <c:v>2021-22</c:v>
                  </c:pt>
                  <c:pt idx="25">
                    <c:v>2022-23</c:v>
                  </c:pt>
                  <c:pt idx="26">
                    <c:v>2021-22</c:v>
                  </c:pt>
                  <c:pt idx="28">
                    <c:v>2022-23</c:v>
                  </c:pt>
                  <c:pt idx="29">
                    <c:v>2021-22</c:v>
                  </c:pt>
                  <c:pt idx="31">
                    <c:v>2022-23</c:v>
                  </c:pt>
                  <c:pt idx="32">
                    <c:v>2021-22</c:v>
                  </c:pt>
                  <c:pt idx="34">
                    <c:v>2022-23</c:v>
                  </c:pt>
                  <c:pt idx="35">
                    <c:v>2021-22</c:v>
                  </c:pt>
                  <c:pt idx="37">
                    <c:v>2022-23</c:v>
                  </c:pt>
                  <c:pt idx="38">
                    <c:v>2021-22</c:v>
                  </c:pt>
                  <c:pt idx="40">
                    <c:v>2022-23</c:v>
                  </c:pt>
                  <c:pt idx="41">
                    <c:v>2021-22</c:v>
                  </c:pt>
                  <c:pt idx="43">
                    <c:v>2022-23</c:v>
                  </c:pt>
                  <c:pt idx="44">
                    <c:v>2021-22</c:v>
                  </c:pt>
                  <c:pt idx="46">
                    <c:v>2022-23</c:v>
                  </c:pt>
                  <c:pt idx="47">
                    <c:v>2021-22</c:v>
                  </c:pt>
                  <c:pt idx="49">
                    <c:v>2022-23</c:v>
                  </c:pt>
                  <c:pt idx="50">
                    <c:v>2021-22</c:v>
                  </c:pt>
                  <c:pt idx="52">
                    <c:v>2022-23</c:v>
                  </c:pt>
                  <c:pt idx="53">
                    <c:v>2021-22</c:v>
                  </c:pt>
                  <c:pt idx="55">
                    <c:v>2022-23</c:v>
                  </c:pt>
                  <c:pt idx="56">
                    <c:v>2021-22</c:v>
                  </c:pt>
                  <c:pt idx="58">
                    <c:v>2022-23</c:v>
                  </c:pt>
                  <c:pt idx="59">
                    <c:v>2021-22</c:v>
                  </c:pt>
                  <c:pt idx="61">
                    <c:v>2022-23</c:v>
                  </c:pt>
                  <c:pt idx="62">
                    <c:v>2021-22</c:v>
                  </c:pt>
                  <c:pt idx="64">
                    <c:v>2022-23</c:v>
                  </c:pt>
                  <c:pt idx="65">
                    <c:v>2021-22</c:v>
                  </c:pt>
                  <c:pt idx="67">
                    <c:v>2022-23</c:v>
                  </c:pt>
                  <c:pt idx="68">
                    <c:v>2021-22</c:v>
                  </c:pt>
                </c:lvl>
                <c:lvl>
                  <c:pt idx="0">
                    <c:v>Odi</c:v>
                  </c:pt>
                  <c:pt idx="3">
                    <c:v>HP</c:v>
                  </c:pt>
                  <c:pt idx="6">
                    <c:v>Meg</c:v>
                  </c:pt>
                  <c:pt idx="9">
                    <c:v>Tri</c:v>
                  </c:pt>
                  <c:pt idx="12">
                    <c:v>AP</c:v>
                  </c:pt>
                  <c:pt idx="15">
                    <c:v>Raj</c:v>
                  </c:pt>
                  <c:pt idx="18">
                    <c:v>Bih</c:v>
                  </c:pt>
                  <c:pt idx="21">
                    <c:v>WB</c:v>
                  </c:pt>
                  <c:pt idx="24">
                    <c:v>MP</c:v>
                  </c:pt>
                  <c:pt idx="27">
                    <c:v>Pun</c:v>
                  </c:pt>
                  <c:pt idx="30">
                    <c:v>Asm</c:v>
                  </c:pt>
                  <c:pt idx="33">
                    <c:v>Ker</c:v>
                  </c:pt>
                  <c:pt idx="36">
                    <c:v>Utt</c:v>
                  </c:pt>
                  <c:pt idx="39">
                    <c:v>Sik</c:v>
                  </c:pt>
                  <c:pt idx="42">
                    <c:v>Jha</c:v>
                  </c:pt>
                  <c:pt idx="45">
                    <c:v>Kar</c:v>
                  </c:pt>
                  <c:pt idx="48">
                    <c:v>UP</c:v>
                  </c:pt>
                  <c:pt idx="51">
                    <c:v>TN</c:v>
                  </c:pt>
                  <c:pt idx="54">
                    <c:v>Chh</c:v>
                  </c:pt>
                  <c:pt idx="57">
                    <c:v>Har</c:v>
                  </c:pt>
                  <c:pt idx="60">
                    <c:v>Guj</c:v>
                  </c:pt>
                  <c:pt idx="63">
                    <c:v>Mah</c:v>
                  </c:pt>
                  <c:pt idx="66">
                    <c:v>Tel</c:v>
                  </c:pt>
                </c:lvl>
              </c:multiLvlStrCache>
            </c:multiLvlStrRef>
          </c:cat>
          <c:val>
            <c:numRef>
              <c:f>Sheet6!$E$2:$E$70</c:f>
              <c:numCache>
                <c:formatCode>0</c:formatCode>
                <c:ptCount val="69"/>
                <c:pt idx="1">
                  <c:v>61089.94</c:v>
                </c:pt>
                <c:pt idx="2">
                  <c:v>58054.79</c:v>
                </c:pt>
                <c:pt idx="4">
                  <c:v>24615.32</c:v>
                </c:pt>
                <c:pt idx="5">
                  <c:v>24982.36</c:v>
                </c:pt>
                <c:pt idx="7">
                  <c:v>11700.599999999999</c:v>
                </c:pt>
                <c:pt idx="8">
                  <c:v>11442.529999999999</c:v>
                </c:pt>
                <c:pt idx="10">
                  <c:v>14906.98</c:v>
                </c:pt>
                <c:pt idx="11">
                  <c:v>14723.53</c:v>
                </c:pt>
                <c:pt idx="13">
                  <c:v>63366.14</c:v>
                </c:pt>
                <c:pt idx="14">
                  <c:v>64099.350000000006</c:v>
                </c:pt>
                <c:pt idx="16">
                  <c:v>86844.510000000009</c:v>
                </c:pt>
                <c:pt idx="17">
                  <c:v>90089.959999999992</c:v>
                </c:pt>
                <c:pt idx="19">
                  <c:v>97546.37</c:v>
                </c:pt>
                <c:pt idx="20">
                  <c:v>94516.25</c:v>
                </c:pt>
                <c:pt idx="22">
                  <c:v>109497.55</c:v>
                </c:pt>
                <c:pt idx="23">
                  <c:v>105387.33</c:v>
                </c:pt>
                <c:pt idx="25">
                  <c:v>111374.61</c:v>
                </c:pt>
                <c:pt idx="26">
                  <c:v>104333.63</c:v>
                </c:pt>
                <c:pt idx="28">
                  <c:v>38993.839999999997</c:v>
                </c:pt>
                <c:pt idx="29">
                  <c:v>36043.279999999999</c:v>
                </c:pt>
                <c:pt idx="31">
                  <c:v>59479.33</c:v>
                </c:pt>
                <c:pt idx="32">
                  <c:v>56702.380000000005</c:v>
                </c:pt>
                <c:pt idx="34">
                  <c:v>40410.06</c:v>
                </c:pt>
                <c:pt idx="35">
                  <c:v>42985.95</c:v>
                </c:pt>
                <c:pt idx="37">
                  <c:v>27613.629999999997</c:v>
                </c:pt>
                <c:pt idx="38">
                  <c:v>26118.95</c:v>
                </c:pt>
                <c:pt idx="40">
                  <c:v>2879.9700000000003</c:v>
                </c:pt>
                <c:pt idx="41">
                  <c:v>2822.17</c:v>
                </c:pt>
                <c:pt idx="43">
                  <c:v>42297.66</c:v>
                </c:pt>
                <c:pt idx="44">
                  <c:v>38401.5</c:v>
                </c:pt>
                <c:pt idx="46">
                  <c:v>61620.479999999996</c:v>
                </c:pt>
                <c:pt idx="47">
                  <c:v>54053.66</c:v>
                </c:pt>
                <c:pt idx="49">
                  <c:v>180833.15</c:v>
                </c:pt>
                <c:pt idx="50">
                  <c:v>153085.66</c:v>
                </c:pt>
                <c:pt idx="52">
                  <c:v>76471.53</c:v>
                </c:pt>
                <c:pt idx="53">
                  <c:v>72509.59</c:v>
                </c:pt>
                <c:pt idx="55">
                  <c:v>45507.33</c:v>
                </c:pt>
                <c:pt idx="56">
                  <c:v>38717.089999999997</c:v>
                </c:pt>
                <c:pt idx="58">
                  <c:v>17491.260000000002</c:v>
                </c:pt>
                <c:pt idx="59">
                  <c:v>16930.96</c:v>
                </c:pt>
                <c:pt idx="61">
                  <c:v>56165.130000000005</c:v>
                </c:pt>
                <c:pt idx="62">
                  <c:v>55133.369999999995</c:v>
                </c:pt>
                <c:pt idx="64">
                  <c:v>111292.85</c:v>
                </c:pt>
                <c:pt idx="65">
                  <c:v>93056.709999999992</c:v>
                </c:pt>
                <c:pt idx="67">
                  <c:v>32814.51</c:v>
                </c:pt>
                <c:pt idx="68">
                  <c:v>27339.800000000003</c:v>
                </c:pt>
              </c:numCache>
            </c:numRef>
          </c:val>
        </c:ser>
        <c:dLbls>
          <c:showLegendKey val="0"/>
          <c:showVal val="0"/>
          <c:showCatName val="0"/>
          <c:showSerName val="0"/>
          <c:showPercent val="0"/>
          <c:showBubbleSize val="0"/>
        </c:dLbls>
        <c:gapWidth val="0"/>
        <c:overlap val="100"/>
        <c:axId val="1615833872"/>
        <c:axId val="1615831152"/>
      </c:barChart>
      <c:lineChart>
        <c:grouping val="standard"/>
        <c:varyColors val="0"/>
        <c:ser>
          <c:idx val="2"/>
          <c:order val="2"/>
          <c:tx>
            <c:strRef>
              <c:f>Sheet6!$F$1</c:f>
              <c:strCache>
                <c:ptCount val="1"/>
                <c:pt idx="0">
                  <c:v>TRR-YoY growth (%) (Rh-axis)</c:v>
                </c:pt>
              </c:strCache>
            </c:strRef>
          </c:tx>
          <c:spPr>
            <a:ln w="31750" cap="rnd">
              <a:noFill/>
              <a:round/>
            </a:ln>
            <a:effectLst/>
          </c:spPr>
          <c:marker>
            <c:symbol val="circle"/>
            <c:size val="8"/>
            <c:spPr>
              <a:solidFill>
                <a:schemeClr val="tx1"/>
              </a:solidFill>
              <a:ln w="9525">
                <a:solidFill>
                  <a:schemeClr val="tx1"/>
                </a:solidFill>
              </a:ln>
              <a:effectLst/>
            </c:spPr>
          </c:marker>
          <c:dLbls>
            <c:numFmt formatCode="#,##0.0" sourceLinked="0"/>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Sheet6!$F$2:$F$70</c:f>
              <c:numCache>
                <c:formatCode>0.00</c:formatCode>
                <c:ptCount val="69"/>
                <c:pt idx="1">
                  <c:v>-1.7531023458825623</c:v>
                </c:pt>
                <c:pt idx="4">
                  <c:v>2.0458005403026114</c:v>
                </c:pt>
                <c:pt idx="7">
                  <c:v>3.8233476762873364</c:v>
                </c:pt>
                <c:pt idx="10">
                  <c:v>3.9460768311480265</c:v>
                </c:pt>
                <c:pt idx="13">
                  <c:v>5.1368618253787579</c:v>
                </c:pt>
                <c:pt idx="16">
                  <c:v>6.0272528431761119</c:v>
                </c:pt>
                <c:pt idx="19">
                  <c:v>8.7474329700631728</c:v>
                </c:pt>
                <c:pt idx="22">
                  <c:v>9.6769380894126567</c:v>
                </c:pt>
                <c:pt idx="25">
                  <c:v>9.7433023723517707</c:v>
                </c:pt>
                <c:pt idx="28">
                  <c:v>12.056245088729224</c:v>
                </c:pt>
                <c:pt idx="31">
                  <c:v>12.555224591921842</c:v>
                </c:pt>
                <c:pt idx="34">
                  <c:v>13.764855079173355</c:v>
                </c:pt>
                <c:pt idx="37">
                  <c:v>14.010532614310822</c:v>
                </c:pt>
                <c:pt idx="40">
                  <c:v>14.465996926275837</c:v>
                </c:pt>
                <c:pt idx="43">
                  <c:v>15.152369150448642</c:v>
                </c:pt>
                <c:pt idx="46">
                  <c:v>16.068715852892467</c:v>
                </c:pt>
                <c:pt idx="49">
                  <c:v>16.453413561063712</c:v>
                </c:pt>
                <c:pt idx="52">
                  <c:v>17.508594266384602</c:v>
                </c:pt>
                <c:pt idx="55">
                  <c:v>17.99200028712027</c:v>
                </c:pt>
                <c:pt idx="58">
                  <c:v>18.754236126525115</c:v>
                </c:pt>
                <c:pt idx="61">
                  <c:v>19.97396854464537</c:v>
                </c:pt>
                <c:pt idx="64">
                  <c:v>21.699985244378659</c:v>
                </c:pt>
                <c:pt idx="67">
                  <c:v>25.011175306471721</c:v>
                </c:pt>
              </c:numCache>
            </c:numRef>
          </c:val>
          <c:smooth val="0"/>
        </c:ser>
        <c:dLbls>
          <c:showLegendKey val="0"/>
          <c:showVal val="0"/>
          <c:showCatName val="0"/>
          <c:showSerName val="0"/>
          <c:showPercent val="0"/>
          <c:showBubbleSize val="0"/>
        </c:dLbls>
        <c:marker val="1"/>
        <c:smooth val="0"/>
        <c:axId val="1615824624"/>
        <c:axId val="1615821360"/>
      </c:lineChart>
      <c:catAx>
        <c:axId val="161583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15831152"/>
        <c:crosses val="autoZero"/>
        <c:auto val="1"/>
        <c:lblAlgn val="ctr"/>
        <c:lblOffset val="100"/>
        <c:noMultiLvlLbl val="0"/>
      </c:catAx>
      <c:valAx>
        <c:axId val="1615831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100" dirty="0" smtClean="0">
                    <a:solidFill>
                      <a:schemeClr val="tx1"/>
                    </a:solidFill>
                  </a:rPr>
                  <a:t>(</a:t>
                </a:r>
                <a:r>
                  <a:rPr lang="en-IN" sz="1100" dirty="0" err="1" smtClean="0">
                    <a:solidFill>
                      <a:schemeClr val="tx1"/>
                    </a:solidFill>
                  </a:rPr>
                  <a:t>Rs</a:t>
                </a:r>
                <a:r>
                  <a:rPr lang="en-IN" sz="1100" dirty="0" smtClean="0">
                    <a:solidFill>
                      <a:schemeClr val="tx1"/>
                    </a:solidFill>
                  </a:rPr>
                  <a:t>. </a:t>
                </a:r>
                <a:r>
                  <a:rPr lang="en-IN" sz="1100" dirty="0" err="1" smtClean="0">
                    <a:solidFill>
                      <a:schemeClr val="tx1"/>
                    </a:solidFill>
                  </a:rPr>
                  <a:t>Crore</a:t>
                </a:r>
                <a:r>
                  <a:rPr lang="en-IN" sz="1100" dirty="0" smtClean="0">
                    <a:solidFill>
                      <a:schemeClr val="tx1"/>
                    </a:solidFill>
                  </a:rPr>
                  <a:t>)</a:t>
                </a:r>
                <a:endParaRPr lang="en-IN" sz="1100" dirty="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5833872"/>
        <c:crosses val="autoZero"/>
        <c:crossBetween val="between"/>
      </c:valAx>
      <c:valAx>
        <c:axId val="1615821360"/>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5824624"/>
        <c:crosses val="max"/>
        <c:crossBetween val="between"/>
      </c:valAx>
      <c:catAx>
        <c:axId val="1615824624"/>
        <c:scaling>
          <c:orientation val="minMax"/>
        </c:scaling>
        <c:delete val="1"/>
        <c:axPos val="b"/>
        <c:majorTickMark val="out"/>
        <c:minorTickMark val="none"/>
        <c:tickLblPos val="nextTo"/>
        <c:crossAx val="16158213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spc="0" baseline="0">
                <a:solidFill>
                  <a:schemeClr val="tx1"/>
                </a:solidFill>
                <a:latin typeface="+mn-lt"/>
                <a:ea typeface="+mn-ea"/>
                <a:cs typeface="+mn-cs"/>
              </a:defRPr>
            </a:pPr>
            <a:r>
              <a:rPr lang="en-US" sz="1400" b="1"/>
              <a:t>Changes in central transfers: 2022-23 over 2021-22 (%)</a:t>
            </a:r>
            <a:endParaRPr lang="en-IN" sz="1400" b="1"/>
          </a:p>
        </c:rich>
      </c:tx>
      <c:layout>
        <c:manualLayout>
          <c:xMode val="edge"/>
          <c:yMode val="edge"/>
          <c:x val="0.25282438201612839"/>
          <c:y val="0"/>
        </c:manualLayout>
      </c:layout>
      <c:overlay val="0"/>
      <c:spPr>
        <a:noFill/>
        <a:ln>
          <a:noFill/>
        </a:ln>
        <a:effectLst/>
      </c:spPr>
      <c:txPr>
        <a:bodyPr rot="0" spcFirstLastPara="1" vertOverflow="ellipsis" vert="horz" wrap="square" anchor="ctr" anchorCtr="1"/>
        <a:lstStyle/>
        <a:p>
          <a:pPr algn="ctr" rtl="0">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66522801379891E-2"/>
          <c:y val="5.2822085754145549E-2"/>
          <c:w val="0.8754669543972402"/>
          <c:h val="0.85327836102919097"/>
        </c:manualLayout>
      </c:layout>
      <c:barChart>
        <c:barDir val="col"/>
        <c:grouping val="stacked"/>
        <c:varyColors val="0"/>
        <c:ser>
          <c:idx val="1"/>
          <c:order val="1"/>
          <c:tx>
            <c:strRef>
              <c:f>'Graphs-1'!$V$30</c:f>
              <c:strCache>
                <c:ptCount val="1"/>
                <c:pt idx="0">
                  <c:v>Devolution</c:v>
                </c:pt>
              </c:strCache>
            </c:strRef>
          </c:tx>
          <c:spPr>
            <a:solidFill>
              <a:schemeClr val="accent2"/>
            </a:solidFill>
            <a:ln>
              <a:noFill/>
            </a:ln>
            <a:effectLst/>
          </c:spPr>
          <c:invertIfNegative val="0"/>
          <c:dLbls>
            <c:dLbl>
              <c:idx val="0"/>
              <c:layout>
                <c:manualLayout>
                  <c:x val="-1.7289654673863337E-3"/>
                  <c:y val="-4.7761208997910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A95-4B73-A69F-C23801E433D8}"/>
                </c:ext>
                <c:ext xmlns:c15="http://schemas.microsoft.com/office/drawing/2012/chart" uri="{CE6537A1-D6FC-4f65-9D91-7224C49458BB}"/>
              </c:extLst>
            </c:dLbl>
            <c:dLbl>
              <c:idx val="8"/>
              <c:layout>
                <c:manualLayout>
                  <c:x val="-6.3394668130216321E-17"/>
                  <c:y val="5.17413097477366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A95-4B73-A69F-C23801E433D8}"/>
                </c:ext>
                <c:ext xmlns:c15="http://schemas.microsoft.com/office/drawing/2012/chart" uri="{CE6537A1-D6FC-4f65-9D91-7224C49458BB}"/>
              </c:extLst>
            </c:dLbl>
            <c:dLbl>
              <c:idx val="11"/>
              <c:layout>
                <c:manualLayout>
                  <c:x val="-6.3394668130216321E-17"/>
                  <c:y val="5.97015112473885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A95-4B73-A69F-C23801E433D8}"/>
                </c:ext>
                <c:ext xmlns:c15="http://schemas.microsoft.com/office/drawing/2012/chart" uri="{CE6537A1-D6FC-4f65-9D91-7224C49458BB}"/>
              </c:extLst>
            </c:dLbl>
            <c:dLbl>
              <c:idx val="13"/>
              <c:layout>
                <c:manualLayout>
                  <c:x val="-6.3394668130216321E-17"/>
                  <c:y val="5.17413097477367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A95-4B73-A69F-C23801E433D8}"/>
                </c:ext>
                <c:ext xmlns:c15="http://schemas.microsoft.com/office/drawing/2012/chart" uri="{CE6537A1-D6FC-4f65-9D91-7224C49458BB}"/>
              </c:extLst>
            </c:dLbl>
            <c:dLbl>
              <c:idx val="19"/>
              <c:layout>
                <c:manualLayout>
                  <c:x val="1.7289654673863337E-3"/>
                  <c:y val="5.97015112473885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A95-4B73-A69F-C23801E433D8}"/>
                </c:ext>
                <c:ext xmlns:c15="http://schemas.microsoft.com/office/drawing/2012/chart" uri="{CE6537A1-D6FC-4f65-9D91-7224C49458BB}"/>
              </c:extLst>
            </c:dLbl>
            <c:numFmt formatCode="#,##0.0" sourceLinked="0"/>
            <c:spPr>
              <a:noFill/>
              <a:ln>
                <a:noFill/>
              </a:ln>
              <a:effectLst/>
            </c:spPr>
            <c:txPr>
              <a:bodyPr rot="-5400000" spcFirstLastPara="1" vertOverflow="ellipsis" wrap="square" anchor="ctr" anchorCtr="1"/>
              <a:lstStyle/>
              <a:p>
                <a:pPr>
                  <a:defRPr sz="13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'Graphs-1'!$T$31:$T$54</c:f>
              <c:strCache>
                <c:ptCount val="24"/>
                <c:pt idx="0">
                  <c:v>Ker</c:v>
                </c:pt>
                <c:pt idx="1">
                  <c:v>Raj</c:v>
                </c:pt>
                <c:pt idx="2">
                  <c:v>HP</c:v>
                </c:pt>
                <c:pt idx="3">
                  <c:v>AP</c:v>
                </c:pt>
                <c:pt idx="4">
                  <c:v>Tri</c:v>
                </c:pt>
                <c:pt idx="5">
                  <c:v>Guj</c:v>
                </c:pt>
                <c:pt idx="6">
                  <c:v>Sik</c:v>
                </c:pt>
                <c:pt idx="7">
                  <c:v>Meg</c:v>
                </c:pt>
                <c:pt idx="8">
                  <c:v>Bih</c:v>
                </c:pt>
                <c:pt idx="9">
                  <c:v>Har</c:v>
                </c:pt>
                <c:pt idx="10">
                  <c:v>WB</c:v>
                </c:pt>
                <c:pt idx="11">
                  <c:v>Asm</c:v>
                </c:pt>
                <c:pt idx="12">
                  <c:v>Odi</c:v>
                </c:pt>
                <c:pt idx="13">
                  <c:v>TN</c:v>
                </c:pt>
                <c:pt idx="14">
                  <c:v>Utt</c:v>
                </c:pt>
                <c:pt idx="15">
                  <c:v>MP</c:v>
                </c:pt>
                <c:pt idx="16">
                  <c:v>All</c:v>
                </c:pt>
                <c:pt idx="17">
                  <c:v>Pun</c:v>
                </c:pt>
                <c:pt idx="18">
                  <c:v>Jha</c:v>
                </c:pt>
                <c:pt idx="19">
                  <c:v>Kar</c:v>
                </c:pt>
                <c:pt idx="20">
                  <c:v>Chh</c:v>
                </c:pt>
                <c:pt idx="21">
                  <c:v>UP</c:v>
                </c:pt>
                <c:pt idx="22">
                  <c:v>Mah</c:v>
                </c:pt>
                <c:pt idx="23">
                  <c:v>Tel</c:v>
                </c:pt>
              </c:strCache>
            </c:strRef>
          </c:cat>
          <c:val>
            <c:numRef>
              <c:f>'Graphs-1'!$V$31:$V$54</c:f>
              <c:numCache>
                <c:formatCode>0.00</c:formatCode>
                <c:ptCount val="24"/>
                <c:pt idx="0">
                  <c:v>0.74308939202689661</c:v>
                </c:pt>
                <c:pt idx="1">
                  <c:v>5.922901851376472</c:v>
                </c:pt>
                <c:pt idx="2">
                  <c:v>7.2790459706301824</c:v>
                </c:pt>
                <c:pt idx="3">
                  <c:v>9.562887664716758</c:v>
                </c:pt>
                <c:pt idx="4">
                  <c:v>10.641018046834883</c:v>
                </c:pt>
                <c:pt idx="5">
                  <c:v>6.1989122278881981</c:v>
                </c:pt>
                <c:pt idx="6">
                  <c:v>14.185096054105649</c:v>
                </c:pt>
                <c:pt idx="7">
                  <c:v>10.650625648389568</c:v>
                </c:pt>
                <c:pt idx="8">
                  <c:v>3.9605422025834613</c:v>
                </c:pt>
                <c:pt idx="9">
                  <c:v>10.564691744190501</c:v>
                </c:pt>
                <c:pt idx="10">
                  <c:v>8.9931683723485136</c:v>
                </c:pt>
                <c:pt idx="11">
                  <c:v>5.4836150858649901</c:v>
                </c:pt>
                <c:pt idx="12">
                  <c:v>12.700397616555236</c:v>
                </c:pt>
                <c:pt idx="13">
                  <c:v>3.3974022534732917</c:v>
                </c:pt>
                <c:pt idx="14">
                  <c:v>7.1748643533123158</c:v>
                </c:pt>
                <c:pt idx="15">
                  <c:v>7.0154655852979975</c:v>
                </c:pt>
                <c:pt idx="16">
                  <c:v>7.6060095268531969</c:v>
                </c:pt>
                <c:pt idx="17">
                  <c:v>12.078187954581132</c:v>
                </c:pt>
                <c:pt idx="18">
                  <c:v>13.230674708595469</c:v>
                </c:pt>
                <c:pt idx="19">
                  <c:v>2.7469343603188312</c:v>
                </c:pt>
                <c:pt idx="20">
                  <c:v>13.256441281462639</c:v>
                </c:pt>
                <c:pt idx="21">
                  <c:v>6.2703771134066555</c:v>
                </c:pt>
                <c:pt idx="22">
                  <c:v>10.487512345900596</c:v>
                </c:pt>
                <c:pt idx="23">
                  <c:v>4.8863975077642063</c:v>
                </c:pt>
              </c:numCache>
            </c:numRef>
          </c:val>
          <c:extLst xmlns:c16r2="http://schemas.microsoft.com/office/drawing/2015/06/chart">
            <c:ext xmlns:c16="http://schemas.microsoft.com/office/drawing/2014/chart" uri="{C3380CC4-5D6E-409C-BE32-E72D297353CC}">
              <c16:uniqueId val="{00000005-FA95-4B73-A69F-C23801E433D8}"/>
            </c:ext>
          </c:extLst>
        </c:ser>
        <c:ser>
          <c:idx val="2"/>
          <c:order val="2"/>
          <c:tx>
            <c:strRef>
              <c:f>'Graphs-1'!$W$30</c:f>
              <c:strCache>
                <c:ptCount val="1"/>
                <c:pt idx="0">
                  <c:v>Grants</c:v>
                </c:pt>
              </c:strCache>
            </c:strRef>
          </c:tx>
          <c:spPr>
            <a:solidFill>
              <a:schemeClr val="accent6">
                <a:lumMod val="60000"/>
                <a:lumOff val="40000"/>
              </a:schemeClr>
            </a:solidFill>
            <a:ln>
              <a:noFill/>
            </a:ln>
            <a:effectLst/>
          </c:spPr>
          <c:invertIfNegative val="0"/>
          <c:dLbls>
            <c:dLbl>
              <c:idx val="1"/>
              <c:layout>
                <c:manualLayout>
                  <c:x val="-1.584866703255408E-17"/>
                  <c:y val="-3.5820906748433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A95-4B73-A69F-C23801E433D8}"/>
                </c:ext>
                <c:ext xmlns:c15="http://schemas.microsoft.com/office/drawing/2012/chart" uri="{CE6537A1-D6FC-4f65-9D91-7224C49458BB}"/>
              </c:extLst>
            </c:dLbl>
            <c:dLbl>
              <c:idx val="2"/>
              <c:layout>
                <c:manualLayout>
                  <c:x val="1.3483130276672384E-3"/>
                  <c:y val="-7.3891981740159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A95-4B73-A69F-C23801E433D8}"/>
                </c:ext>
                <c:ext xmlns:c15="http://schemas.microsoft.com/office/drawing/2012/chart" uri="{CE6537A1-D6FC-4f65-9D91-7224C49458BB}"/>
              </c:extLst>
            </c:dLbl>
            <c:dLbl>
              <c:idx val="3"/>
              <c:layout>
                <c:manualLayout>
                  <c:x val="0"/>
                  <c:y val="-8.41029897398767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A95-4B73-A69F-C23801E433D8}"/>
                </c:ext>
                <c:ext xmlns:c15="http://schemas.microsoft.com/office/drawing/2012/chart" uri="{CE6537A1-D6FC-4f65-9D91-7224C49458BB}"/>
              </c:extLst>
            </c:dLbl>
            <c:dLbl>
              <c:idx val="4"/>
              <c:layout>
                <c:manualLayout>
                  <c:x val="2.8208157972743657E-17"/>
                  <c:y val="-6.30772423049075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A95-4B73-A69F-C23801E433D8}"/>
                </c:ext>
                <c:ext xmlns:c15="http://schemas.microsoft.com/office/drawing/2012/chart" uri="{CE6537A1-D6FC-4f65-9D91-7224C49458BB}"/>
              </c:extLst>
            </c:dLbl>
            <c:dLbl>
              <c:idx val="5"/>
              <c:layout>
                <c:manualLayout>
                  <c:x val="3.0772891457226973E-3"/>
                  <c:y val="-5.95729510657460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A95-4B73-A69F-C23801E433D8}"/>
                </c:ext>
                <c:ext xmlns:c15="http://schemas.microsoft.com/office/drawing/2012/chart" uri="{CE6537A1-D6FC-4f65-9D91-7224C49458BB}"/>
              </c:extLst>
            </c:dLbl>
            <c:dLbl>
              <c:idx val="6"/>
              <c:layout>
                <c:manualLayout>
                  <c:x val="-3.0772891457227255E-3"/>
                  <c:y val="-6.30772423049075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A95-4B73-A69F-C23801E433D8}"/>
                </c:ext>
                <c:ext xmlns:c15="http://schemas.microsoft.com/office/drawing/2012/chart" uri="{CE6537A1-D6FC-4f65-9D91-7224C49458BB}"/>
              </c:extLst>
            </c:dLbl>
            <c:dLbl>
              <c:idx val="7"/>
              <c:layout>
                <c:manualLayout>
                  <c:x val="0"/>
                  <c:y val="-8.41029897398767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A95-4B73-A69F-C23801E433D8}"/>
                </c:ext>
                <c:ext xmlns:c15="http://schemas.microsoft.com/office/drawing/2012/chart" uri="{CE6537A1-D6FC-4f65-9D91-7224C49458BB}"/>
              </c:extLst>
            </c:dLbl>
            <c:dLbl>
              <c:idx val="8"/>
              <c:layout>
                <c:manualLayout>
                  <c:x val="1.7289654673862704E-3"/>
                  <c:y val="-2.38806044989555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FA95-4B73-A69F-C23801E433D8}"/>
                </c:ext>
                <c:ext xmlns:c15="http://schemas.microsoft.com/office/drawing/2012/chart" uri="{CE6537A1-D6FC-4f65-9D91-7224C49458BB}"/>
              </c:extLst>
            </c:dLbl>
            <c:dLbl>
              <c:idx val="9"/>
              <c:layout>
                <c:manualLayout>
                  <c:x val="0"/>
                  <c:y val="-6.6581533544069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FA95-4B73-A69F-C23801E433D8}"/>
                </c:ext>
                <c:ext xmlns:c15="http://schemas.microsoft.com/office/drawing/2012/chart" uri="{CE6537A1-D6FC-4f65-9D91-7224C49458BB}"/>
              </c:extLst>
            </c:dLbl>
            <c:dLbl>
              <c:idx val="10"/>
              <c:layout>
                <c:manualLayout>
                  <c:x val="5.6416315945487313E-17"/>
                  <c:y val="-7.0085824783230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FA95-4B73-A69F-C23801E433D8}"/>
                </c:ext>
                <c:ext xmlns:c15="http://schemas.microsoft.com/office/drawing/2012/chart" uri="{CE6537A1-D6FC-4f65-9D91-7224C49458BB}"/>
              </c:extLst>
            </c:dLbl>
            <c:dLbl>
              <c:idx val="11"/>
              <c:layout>
                <c:manualLayout>
                  <c:x val="1.7289654673862704E-3"/>
                  <c:y val="-3.18408059986073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FA95-4B73-A69F-C23801E433D8}"/>
                </c:ext>
                <c:ext xmlns:c15="http://schemas.microsoft.com/office/drawing/2012/chart" uri="{CE6537A1-D6FC-4f65-9D91-7224C49458BB}"/>
              </c:extLst>
            </c:dLbl>
            <c:dLbl>
              <c:idx val="12"/>
              <c:layout>
                <c:manualLayout>
                  <c:x val="0"/>
                  <c:y val="-8.41029897398767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FA95-4B73-A69F-C23801E433D8}"/>
                </c:ext>
                <c:ext xmlns:c15="http://schemas.microsoft.com/office/drawing/2012/chart" uri="{CE6537A1-D6FC-4f65-9D91-7224C49458BB}"/>
              </c:extLst>
            </c:dLbl>
            <c:dLbl>
              <c:idx val="14"/>
              <c:layout>
                <c:manualLayout>
                  <c:x val="0"/>
                  <c:y val="-2.3880604498955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FA95-4B73-A69F-C23801E433D8}"/>
                </c:ext>
                <c:ext xmlns:c15="http://schemas.microsoft.com/office/drawing/2012/chart" uri="{CE6537A1-D6FC-4f65-9D91-7224C49458BB}"/>
              </c:extLst>
            </c:dLbl>
            <c:dLbl>
              <c:idx val="18"/>
              <c:layout>
                <c:manualLayout>
                  <c:x val="1.7289654673863337E-3"/>
                  <c:y val="-4.3781108248085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FA95-4B73-A69F-C23801E433D8}"/>
                </c:ext>
                <c:ext xmlns:c15="http://schemas.microsoft.com/office/drawing/2012/chart" uri="{CE6537A1-D6FC-4f65-9D91-7224C49458BB}"/>
              </c:extLst>
            </c:dLbl>
            <c:numFmt formatCode="#,##0.0" sourceLinked="0"/>
            <c:spPr>
              <a:noFill/>
              <a:ln>
                <a:noFill/>
              </a:ln>
              <a:effectLst/>
            </c:spPr>
            <c:txPr>
              <a:bodyPr rot="-5400000" spcFirstLastPara="1" vertOverflow="ellipsis" wrap="square" anchor="ctr" anchorCtr="1"/>
              <a:lstStyle/>
              <a:p>
                <a:pPr>
                  <a:defRPr sz="13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'Graphs-1'!$T$31:$T$54</c:f>
              <c:strCache>
                <c:ptCount val="24"/>
                <c:pt idx="0">
                  <c:v>Ker</c:v>
                </c:pt>
                <c:pt idx="1">
                  <c:v>Raj</c:v>
                </c:pt>
                <c:pt idx="2">
                  <c:v>HP</c:v>
                </c:pt>
                <c:pt idx="3">
                  <c:v>AP</c:v>
                </c:pt>
                <c:pt idx="4">
                  <c:v>Tri</c:v>
                </c:pt>
                <c:pt idx="5">
                  <c:v>Guj</c:v>
                </c:pt>
                <c:pt idx="6">
                  <c:v>Sik</c:v>
                </c:pt>
                <c:pt idx="7">
                  <c:v>Meg</c:v>
                </c:pt>
                <c:pt idx="8">
                  <c:v>Bih</c:v>
                </c:pt>
                <c:pt idx="9">
                  <c:v>Har</c:v>
                </c:pt>
                <c:pt idx="10">
                  <c:v>WB</c:v>
                </c:pt>
                <c:pt idx="11">
                  <c:v>Asm</c:v>
                </c:pt>
                <c:pt idx="12">
                  <c:v>Odi</c:v>
                </c:pt>
                <c:pt idx="13">
                  <c:v>TN</c:v>
                </c:pt>
                <c:pt idx="14">
                  <c:v>Utt</c:v>
                </c:pt>
                <c:pt idx="15">
                  <c:v>MP</c:v>
                </c:pt>
                <c:pt idx="16">
                  <c:v>All</c:v>
                </c:pt>
                <c:pt idx="17">
                  <c:v>Pun</c:v>
                </c:pt>
                <c:pt idx="18">
                  <c:v>Jha</c:v>
                </c:pt>
                <c:pt idx="19">
                  <c:v>Kar</c:v>
                </c:pt>
                <c:pt idx="20">
                  <c:v>Chh</c:v>
                </c:pt>
                <c:pt idx="21">
                  <c:v>UP</c:v>
                </c:pt>
                <c:pt idx="22">
                  <c:v>Mah</c:v>
                </c:pt>
                <c:pt idx="23">
                  <c:v>Tel</c:v>
                </c:pt>
              </c:strCache>
            </c:strRef>
          </c:cat>
          <c:val>
            <c:numRef>
              <c:f>'Graphs-1'!$W$31:$W$54</c:f>
              <c:numCache>
                <c:formatCode>0.00</c:formatCode>
                <c:ptCount val="24"/>
                <c:pt idx="0">
                  <c:v>-8.9024530001545763</c:v>
                </c:pt>
                <c:pt idx="1">
                  <c:v>-17.875058757298724</c:v>
                </c:pt>
                <c:pt idx="2">
                  <c:v>-5.1152023555405268</c:v>
                </c:pt>
                <c:pt idx="3">
                  <c:v>-7.9596797254789964</c:v>
                </c:pt>
                <c:pt idx="4">
                  <c:v>-5.3580784662520697</c:v>
                </c:pt>
                <c:pt idx="5">
                  <c:v>-3.7309609494751594</c:v>
                </c:pt>
                <c:pt idx="6">
                  <c:v>-4.2488953948324415</c:v>
                </c:pt>
                <c:pt idx="7">
                  <c:v>-9.0807324562754861</c:v>
                </c:pt>
                <c:pt idx="8">
                  <c:v>1.4672183956906615</c:v>
                </c:pt>
                <c:pt idx="9">
                  <c:v>-5.7172017071812959</c:v>
                </c:pt>
                <c:pt idx="10">
                  <c:v>-4.4770969051798222</c:v>
                </c:pt>
                <c:pt idx="11">
                  <c:v>4.3194489732517605</c:v>
                </c:pt>
                <c:pt idx="12">
                  <c:v>-9.0878453038674039</c:v>
                </c:pt>
                <c:pt idx="13">
                  <c:v>7.6725979338089667</c:v>
                </c:pt>
                <c:pt idx="14">
                  <c:v>4.8352217705872391</c:v>
                </c:pt>
                <c:pt idx="15">
                  <c:v>6.2149687299972722</c:v>
                </c:pt>
                <c:pt idx="16">
                  <c:v>6.5104179941269047</c:v>
                </c:pt>
                <c:pt idx="17">
                  <c:v>5.3190925525476995</c:v>
                </c:pt>
                <c:pt idx="18">
                  <c:v>2.1250864828074922</c:v>
                </c:pt>
                <c:pt idx="19">
                  <c:v>23.045686532872487</c:v>
                </c:pt>
                <c:pt idx="20">
                  <c:v>29.594729113075701</c:v>
                </c:pt>
                <c:pt idx="21">
                  <c:v>53.230360955333467</c:v>
                </c:pt>
                <c:pt idx="22">
                  <c:v>32.370448351010637</c:v>
                </c:pt>
                <c:pt idx="23">
                  <c:v>52.904193631471827</c:v>
                </c:pt>
              </c:numCache>
            </c:numRef>
          </c:val>
          <c:extLst xmlns:c16r2="http://schemas.microsoft.com/office/drawing/2015/06/chart">
            <c:ext xmlns:c16="http://schemas.microsoft.com/office/drawing/2014/chart" uri="{C3380CC4-5D6E-409C-BE32-E72D297353CC}">
              <c16:uniqueId val="{00000014-FA95-4B73-A69F-C23801E433D8}"/>
            </c:ext>
          </c:extLst>
        </c:ser>
        <c:dLbls>
          <c:showLegendKey val="0"/>
          <c:showVal val="0"/>
          <c:showCatName val="0"/>
          <c:showSerName val="0"/>
          <c:showPercent val="0"/>
          <c:showBubbleSize val="0"/>
        </c:dLbls>
        <c:gapWidth val="50"/>
        <c:overlap val="100"/>
        <c:axId val="1615828976"/>
        <c:axId val="1615830608"/>
      </c:barChart>
      <c:lineChart>
        <c:grouping val="stacked"/>
        <c:varyColors val="0"/>
        <c:ser>
          <c:idx val="0"/>
          <c:order val="0"/>
          <c:tx>
            <c:strRef>
              <c:f>'Graphs-1'!$U$30</c:f>
              <c:strCache>
                <c:ptCount val="1"/>
                <c:pt idx="0">
                  <c:v>Transfers (Rh-axis)</c:v>
                </c:pt>
              </c:strCache>
            </c:strRef>
          </c:tx>
          <c:spPr>
            <a:ln w="34925" cap="rnd">
              <a:solidFill>
                <a:srgbClr val="3381C7"/>
              </a:solidFill>
              <a:prstDash val="sysDash"/>
              <a:round/>
            </a:ln>
            <a:effectLst/>
          </c:spPr>
          <c:marker>
            <c:symbol val="diamond"/>
            <c:size val="7"/>
            <c:spPr>
              <a:solidFill>
                <a:srgbClr val="3381C7"/>
              </a:solidFill>
              <a:ln w="9525">
                <a:solidFill>
                  <a:srgbClr val="3381C7"/>
                </a:solidFill>
              </a:ln>
              <a:effectLst/>
            </c:spPr>
          </c:marker>
          <c:cat>
            <c:strRef>
              <c:f>'Graphs-1'!$T$31:$T$54</c:f>
              <c:strCache>
                <c:ptCount val="24"/>
                <c:pt idx="0">
                  <c:v>Ker</c:v>
                </c:pt>
                <c:pt idx="1">
                  <c:v>Raj</c:v>
                </c:pt>
                <c:pt idx="2">
                  <c:v>HP</c:v>
                </c:pt>
                <c:pt idx="3">
                  <c:v>AP</c:v>
                </c:pt>
                <c:pt idx="4">
                  <c:v>Tri</c:v>
                </c:pt>
                <c:pt idx="5">
                  <c:v>Guj</c:v>
                </c:pt>
                <c:pt idx="6">
                  <c:v>Sik</c:v>
                </c:pt>
                <c:pt idx="7">
                  <c:v>Meg</c:v>
                </c:pt>
                <c:pt idx="8">
                  <c:v>Bih</c:v>
                </c:pt>
                <c:pt idx="9">
                  <c:v>Har</c:v>
                </c:pt>
                <c:pt idx="10">
                  <c:v>WB</c:v>
                </c:pt>
                <c:pt idx="11">
                  <c:v>Asm</c:v>
                </c:pt>
                <c:pt idx="12">
                  <c:v>Odi</c:v>
                </c:pt>
                <c:pt idx="13">
                  <c:v>TN</c:v>
                </c:pt>
                <c:pt idx="14">
                  <c:v>Utt</c:v>
                </c:pt>
                <c:pt idx="15">
                  <c:v>MP</c:v>
                </c:pt>
                <c:pt idx="16">
                  <c:v>All</c:v>
                </c:pt>
                <c:pt idx="17">
                  <c:v>Pun</c:v>
                </c:pt>
                <c:pt idx="18">
                  <c:v>Jha</c:v>
                </c:pt>
                <c:pt idx="19">
                  <c:v>Kar</c:v>
                </c:pt>
                <c:pt idx="20">
                  <c:v>Chh</c:v>
                </c:pt>
                <c:pt idx="21">
                  <c:v>UP</c:v>
                </c:pt>
                <c:pt idx="22">
                  <c:v>Mah</c:v>
                </c:pt>
                <c:pt idx="23">
                  <c:v>Tel</c:v>
                </c:pt>
              </c:strCache>
            </c:strRef>
          </c:cat>
          <c:val>
            <c:numRef>
              <c:f>'Graphs-1'!$U$31:$U$54</c:f>
              <c:numCache>
                <c:formatCode>0.00</c:formatCode>
                <c:ptCount val="24"/>
                <c:pt idx="0">
                  <c:v>-5.9923998422740432</c:v>
                </c:pt>
                <c:pt idx="1">
                  <c:v>-3.6024547019445685</c:v>
                </c:pt>
                <c:pt idx="2">
                  <c:v>-1.4691966651669497</c:v>
                </c:pt>
                <c:pt idx="3">
                  <c:v>-1.1438649533887735</c:v>
                </c:pt>
                <c:pt idx="4">
                  <c:v>1.2459647924105033</c:v>
                </c:pt>
                <c:pt idx="5">
                  <c:v>1.8713893237435109</c:v>
                </c:pt>
                <c:pt idx="6">
                  <c:v>2.0480693934100458</c:v>
                </c:pt>
                <c:pt idx="7">
                  <c:v>2.2553578622909409</c:v>
                </c:pt>
                <c:pt idx="8">
                  <c:v>3.2059249070926832</c:v>
                </c:pt>
                <c:pt idx="9">
                  <c:v>3.3093220939627965</c:v>
                </c:pt>
                <c:pt idx="10">
                  <c:v>3.9001082957505373</c:v>
                </c:pt>
                <c:pt idx="11">
                  <c:v>4.8974134771767819</c:v>
                </c:pt>
                <c:pt idx="12">
                  <c:v>5.2280785099730887</c:v>
                </c:pt>
                <c:pt idx="13">
                  <c:v>5.4640220693566333</c:v>
                </c:pt>
                <c:pt idx="14">
                  <c:v>5.7225883888900375</c:v>
                </c:pt>
                <c:pt idx="15">
                  <c:v>6.748523941896778</c:v>
                </c:pt>
                <c:pt idx="16">
                  <c:v>7.15072626798674</c:v>
                </c:pt>
                <c:pt idx="17">
                  <c:v>8.1861584184347294</c:v>
                </c:pt>
                <c:pt idx="18">
                  <c:v>10.145853677590733</c:v>
                </c:pt>
                <c:pt idx="19">
                  <c:v>13.998719050661856</c:v>
                </c:pt>
                <c:pt idx="20">
                  <c:v>17.538094934304226</c:v>
                </c:pt>
                <c:pt idx="21">
                  <c:v>18.125466487194153</c:v>
                </c:pt>
                <c:pt idx="22">
                  <c:v>19.596802852798056</c:v>
                </c:pt>
                <c:pt idx="23">
                  <c:v>20.024689280828678</c:v>
                </c:pt>
              </c:numCache>
            </c:numRef>
          </c:val>
          <c:smooth val="0"/>
          <c:extLst xmlns:c16r2="http://schemas.microsoft.com/office/drawing/2015/06/chart">
            <c:ext xmlns:c16="http://schemas.microsoft.com/office/drawing/2014/chart" uri="{C3380CC4-5D6E-409C-BE32-E72D297353CC}">
              <c16:uniqueId val="{00000015-FA95-4B73-A69F-C23801E433D8}"/>
            </c:ext>
          </c:extLst>
        </c:ser>
        <c:dLbls>
          <c:showLegendKey val="0"/>
          <c:showVal val="0"/>
          <c:showCatName val="0"/>
          <c:showSerName val="0"/>
          <c:showPercent val="0"/>
          <c:showBubbleSize val="0"/>
        </c:dLbls>
        <c:marker val="1"/>
        <c:smooth val="0"/>
        <c:axId val="1615834416"/>
        <c:axId val="1615831696"/>
      </c:lineChart>
      <c:catAx>
        <c:axId val="1615828976"/>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830608"/>
        <c:crosses val="autoZero"/>
        <c:auto val="1"/>
        <c:lblAlgn val="ctr"/>
        <c:lblOffset val="100"/>
        <c:noMultiLvlLbl val="0"/>
      </c:catAx>
      <c:valAx>
        <c:axId val="1615830608"/>
        <c:scaling>
          <c:orientation val="minMax"/>
          <c:max val="60"/>
          <c:min val="-2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IN" sz="1400" dirty="0"/>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828976"/>
        <c:crosses val="autoZero"/>
        <c:crossBetween val="between"/>
      </c:valAx>
      <c:valAx>
        <c:axId val="1615831696"/>
        <c:scaling>
          <c:orientation val="minMax"/>
        </c:scaling>
        <c:delete val="0"/>
        <c:axPos val="r"/>
        <c:title>
          <c:tx>
            <c:rich>
              <a:bodyPr rot="5400000" spcFirstLastPara="1" vertOverflow="ellipsis" wrap="square" anchor="ctr" anchorCtr="1"/>
              <a:lstStyle/>
              <a:p>
                <a:pPr>
                  <a:defRPr sz="1400" b="0" i="0" u="none" strike="noStrike" kern="1200" baseline="0">
                    <a:solidFill>
                      <a:schemeClr val="tx1"/>
                    </a:solidFill>
                    <a:latin typeface="+mn-lt"/>
                    <a:ea typeface="+mn-ea"/>
                    <a:cs typeface="+mn-cs"/>
                  </a:defRPr>
                </a:pPr>
                <a:r>
                  <a:rPr lang="en-IN" sz="1400" dirty="0"/>
                  <a:t>(percent)</a:t>
                </a:r>
              </a:p>
            </c:rich>
          </c:tx>
          <c:overlay val="0"/>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15834416"/>
        <c:crosses val="max"/>
        <c:crossBetween val="between"/>
      </c:valAx>
      <c:catAx>
        <c:axId val="1615834416"/>
        <c:scaling>
          <c:orientation val="minMax"/>
        </c:scaling>
        <c:delete val="1"/>
        <c:axPos val="b"/>
        <c:numFmt formatCode="General" sourceLinked="1"/>
        <c:majorTickMark val="out"/>
        <c:minorTickMark val="none"/>
        <c:tickLblPos val="nextTo"/>
        <c:crossAx val="1615831696"/>
        <c:crosses val="autoZero"/>
        <c:auto val="1"/>
        <c:lblAlgn val="ctr"/>
        <c:lblOffset val="100"/>
        <c:noMultiLvlLbl val="0"/>
      </c:catAx>
      <c:spPr>
        <a:noFill/>
        <a:ln>
          <a:noFill/>
        </a:ln>
        <a:effectLst/>
      </c:spPr>
    </c:plotArea>
    <c:legend>
      <c:legendPos val="b"/>
      <c:layout>
        <c:manualLayout>
          <c:xMode val="edge"/>
          <c:yMode val="edge"/>
          <c:x val="7.0746756307049477E-2"/>
          <c:y val="0.12292667367157008"/>
          <c:w val="0.50330505700375261"/>
          <c:h val="0.126737521412047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8CA0D-CCFA-4C01-AD29-51FDC41114D6}" type="datetimeFigureOut">
              <a:rPr lang="en-IN" smtClean="0"/>
              <a:t>18-08-2023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17249-60D4-45F3-A5CE-A3BC80A542E7}" type="slidenum">
              <a:rPr lang="en-IN" smtClean="0"/>
              <a:t>‹#›</a:t>
            </a:fld>
            <a:endParaRPr lang="en-IN"/>
          </a:p>
        </p:txBody>
      </p:sp>
    </p:spTree>
    <p:extLst>
      <p:ext uri="{BB962C8B-B14F-4D97-AF65-F5344CB8AC3E}">
        <p14:creationId xmlns:p14="http://schemas.microsoft.com/office/powerpoint/2010/main" val="368296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017249-60D4-45F3-A5CE-A3BC80A542E7}" type="slidenum">
              <a:rPr lang="en-IN" smtClean="0"/>
              <a:t>1</a:t>
            </a:fld>
            <a:endParaRPr lang="en-IN"/>
          </a:p>
        </p:txBody>
      </p:sp>
    </p:spTree>
    <p:extLst>
      <p:ext uri="{BB962C8B-B14F-4D97-AF65-F5344CB8AC3E}">
        <p14:creationId xmlns:p14="http://schemas.microsoft.com/office/powerpoint/2010/main" val="35001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D017249-60D4-45F3-A5CE-A3BC80A542E7}" type="slidenum">
              <a:rPr lang="en-IN" smtClean="0"/>
              <a:t>7</a:t>
            </a:fld>
            <a:endParaRPr lang="en-IN"/>
          </a:p>
        </p:txBody>
      </p:sp>
    </p:spTree>
    <p:extLst>
      <p:ext uri="{BB962C8B-B14F-4D97-AF65-F5344CB8AC3E}">
        <p14:creationId xmlns:p14="http://schemas.microsoft.com/office/powerpoint/2010/main" val="241761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D017249-60D4-45F3-A5CE-A3BC80A542E7}" type="slidenum">
              <a:rPr lang="en-IN" smtClean="0"/>
              <a:t>8</a:t>
            </a:fld>
            <a:endParaRPr lang="en-IN"/>
          </a:p>
        </p:txBody>
      </p:sp>
    </p:spTree>
    <p:extLst>
      <p:ext uri="{BB962C8B-B14F-4D97-AF65-F5344CB8AC3E}">
        <p14:creationId xmlns:p14="http://schemas.microsoft.com/office/powerpoint/2010/main" val="48720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D017249-60D4-45F3-A5CE-A3BC80A542E7}" type="slidenum">
              <a:rPr lang="en-IN" smtClean="0"/>
              <a:t>11</a:t>
            </a:fld>
            <a:endParaRPr lang="en-IN"/>
          </a:p>
        </p:txBody>
      </p:sp>
    </p:spTree>
    <p:extLst>
      <p:ext uri="{BB962C8B-B14F-4D97-AF65-F5344CB8AC3E}">
        <p14:creationId xmlns:p14="http://schemas.microsoft.com/office/powerpoint/2010/main" val="419675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D017249-60D4-45F3-A5CE-A3BC80A542E7}" type="slidenum">
              <a:rPr lang="en-IN" smtClean="0"/>
              <a:t>16</a:t>
            </a:fld>
            <a:endParaRPr lang="en-IN"/>
          </a:p>
        </p:txBody>
      </p:sp>
    </p:spTree>
    <p:extLst>
      <p:ext uri="{BB962C8B-B14F-4D97-AF65-F5344CB8AC3E}">
        <p14:creationId xmlns:p14="http://schemas.microsoft.com/office/powerpoint/2010/main" val="333611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D017249-60D4-45F3-A5CE-A3BC80A542E7}" type="slidenum">
              <a:rPr lang="en-IN" smtClean="0"/>
              <a:t>23</a:t>
            </a:fld>
            <a:endParaRPr lang="en-IN"/>
          </a:p>
        </p:txBody>
      </p:sp>
    </p:spTree>
    <p:extLst>
      <p:ext uri="{BB962C8B-B14F-4D97-AF65-F5344CB8AC3E}">
        <p14:creationId xmlns:p14="http://schemas.microsoft.com/office/powerpoint/2010/main" val="263304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5" name="Footer Placeholder 4">
            <a:extLst>
              <a:ext uri="{FF2B5EF4-FFF2-40B4-BE49-F238E27FC236}">
                <a16:creationId xmlns=""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80767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5" name="Footer Placeholder 4">
            <a:extLst>
              <a:ext uri="{FF2B5EF4-FFF2-40B4-BE49-F238E27FC236}">
                <a16:creationId xmlns=""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5398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5" name="Footer Placeholder 4">
            <a:extLst>
              <a:ext uri="{FF2B5EF4-FFF2-40B4-BE49-F238E27FC236}">
                <a16:creationId xmlns=""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79833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5" name="Footer Placeholder 4">
            <a:extLst>
              <a:ext uri="{FF2B5EF4-FFF2-40B4-BE49-F238E27FC236}">
                <a16:creationId xmlns=""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43633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5" name="Footer Placeholder 4">
            <a:extLst>
              <a:ext uri="{FF2B5EF4-FFF2-40B4-BE49-F238E27FC236}">
                <a16:creationId xmlns=""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66025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6" name="Footer Placeholder 5">
            <a:extLst>
              <a:ext uri="{FF2B5EF4-FFF2-40B4-BE49-F238E27FC236}">
                <a16:creationId xmlns=""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88629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8" name="Footer Placeholder 7">
            <a:extLst>
              <a:ext uri="{FF2B5EF4-FFF2-40B4-BE49-F238E27FC236}">
                <a16:creationId xmlns=""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6424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4" name="Footer Placeholder 3">
            <a:extLst>
              <a:ext uri="{FF2B5EF4-FFF2-40B4-BE49-F238E27FC236}">
                <a16:creationId xmlns=""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42711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3" name="Footer Placeholder 2">
            <a:extLst>
              <a:ext uri="{FF2B5EF4-FFF2-40B4-BE49-F238E27FC236}">
                <a16:creationId xmlns=""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12757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6" name="Footer Placeholder 5">
            <a:extLst>
              <a:ext uri="{FF2B5EF4-FFF2-40B4-BE49-F238E27FC236}">
                <a16:creationId xmlns=""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406548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8/18/2023</a:t>
            </a:fld>
            <a:endParaRPr lang="en-US"/>
          </a:p>
        </p:txBody>
      </p:sp>
      <p:sp>
        <p:nvSpPr>
          <p:cNvPr id="6" name="Footer Placeholder 5">
            <a:extLst>
              <a:ext uri="{FF2B5EF4-FFF2-40B4-BE49-F238E27FC236}">
                <a16:creationId xmlns=""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58806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8/18/2023</a:t>
            </a:fld>
            <a:endParaRPr lang="en-US"/>
          </a:p>
        </p:txBody>
      </p:sp>
      <p:sp>
        <p:nvSpPr>
          <p:cNvPr id="5" name="Footer Placeholder 4">
            <a:extLst>
              <a:ext uri="{FF2B5EF4-FFF2-40B4-BE49-F238E27FC236}">
                <a16:creationId xmlns=""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27965505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9">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
            <a:extLst>
              <a:ext uri="{FF2B5EF4-FFF2-40B4-BE49-F238E27FC236}">
                <a16:creationId xmlns="" xmlns:a16="http://schemas.microsoft.com/office/drawing/2014/main" id="{DC4FF98E-24A1-160E-807A-CE0CEEEBEFCD}"/>
              </a:ext>
            </a:extLst>
          </p:cNvPr>
          <p:cNvPicPr>
            <a:picLocks noChangeAspect="1"/>
          </p:cNvPicPr>
          <p:nvPr/>
        </p:nvPicPr>
        <p:blipFill rotWithShape="1">
          <a:blip r:embed="rId3"/>
          <a:srcRect r="5882" b="-1"/>
          <a:stretch/>
        </p:blipFill>
        <p:spPr>
          <a:xfrm rot="10800000">
            <a:off x="-3053" y="1677458"/>
            <a:ext cx="12188950" cy="5180539"/>
          </a:xfrm>
          <a:prstGeom prst="rect">
            <a:avLst/>
          </a:prstGeom>
        </p:spPr>
      </p:pic>
      <p:sp>
        <p:nvSpPr>
          <p:cNvPr id="5" name="Subtitle 2">
            <a:extLst>
              <a:ext uri="{FF2B5EF4-FFF2-40B4-BE49-F238E27FC236}">
                <a16:creationId xmlns="" xmlns:a16="http://schemas.microsoft.com/office/drawing/2014/main" id="{997748D7-691D-D5A9-0DD3-6B58449AC3C9}"/>
              </a:ext>
            </a:extLst>
          </p:cNvPr>
          <p:cNvSpPr txBox="1">
            <a:spLocks/>
          </p:cNvSpPr>
          <p:nvPr/>
        </p:nvSpPr>
        <p:spPr>
          <a:xfrm>
            <a:off x="7011893" y="3240625"/>
            <a:ext cx="4438577" cy="1334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b="1"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a:p>
            <a:pPr algn="l"/>
            <a:endParaRPr lang="en-US" sz="2000" dirty="0"/>
          </a:p>
        </p:txBody>
      </p:sp>
      <p:sp>
        <p:nvSpPr>
          <p:cNvPr id="8" name="TextBox 7">
            <a:extLst>
              <a:ext uri="{FF2B5EF4-FFF2-40B4-BE49-F238E27FC236}">
                <a16:creationId xmlns="" xmlns:a16="http://schemas.microsoft.com/office/drawing/2014/main" id="{5DC0514A-C292-D61A-74CB-65B18B58A033}"/>
              </a:ext>
            </a:extLst>
          </p:cNvPr>
          <p:cNvSpPr txBox="1"/>
          <p:nvPr/>
        </p:nvSpPr>
        <p:spPr>
          <a:xfrm>
            <a:off x="2385880" y="5173211"/>
            <a:ext cx="7147286" cy="923330"/>
          </a:xfrm>
          <a:prstGeom prst="rect">
            <a:avLst/>
          </a:prstGeom>
          <a:noFill/>
        </p:spPr>
        <p:txBody>
          <a:bodyPr wrap="square" rtlCol="0">
            <a:spAutoFit/>
          </a:bodyPr>
          <a:lstStyle/>
          <a:p>
            <a:pPr algn="ctr"/>
            <a:r>
              <a:rPr lang="en-US" b="1" dirty="0">
                <a:solidFill>
                  <a:srgbClr val="FF0000"/>
                </a:solidFill>
              </a:rPr>
              <a:t>National Institute of Public Finance and Policy</a:t>
            </a:r>
          </a:p>
          <a:p>
            <a:pPr algn="ctr"/>
            <a:endParaRPr lang="en-US" b="1" dirty="0">
              <a:solidFill>
                <a:srgbClr val="FF0000"/>
              </a:solidFill>
            </a:endParaRPr>
          </a:p>
          <a:p>
            <a:pPr algn="ctr"/>
            <a:r>
              <a:rPr lang="en-US" b="1" dirty="0">
                <a:solidFill>
                  <a:srgbClr val="FF0000"/>
                </a:solidFill>
              </a:rPr>
              <a:t>August 11, 2023</a:t>
            </a:r>
          </a:p>
        </p:txBody>
      </p:sp>
      <p:pic>
        <p:nvPicPr>
          <p:cNvPr id="9" name="Picture 1">
            <a:extLst>
              <a:ext uri="{FF2B5EF4-FFF2-40B4-BE49-F238E27FC236}">
                <a16:creationId xmlns="" xmlns:a16="http://schemas.microsoft.com/office/drawing/2014/main" id="{B887731D-4B0D-BACB-2DA3-3870D9BC6D41}"/>
              </a:ext>
            </a:extLst>
          </p:cNvPr>
          <p:cNvPicPr>
            <a:picLocks noChangeAspect="1"/>
          </p:cNvPicPr>
          <p:nvPr/>
        </p:nvPicPr>
        <p:blipFill rotWithShape="1">
          <a:blip r:embed="rId3"/>
          <a:srcRect t="71229" r="4682" b="-1"/>
          <a:stretch/>
        </p:blipFill>
        <p:spPr>
          <a:xfrm>
            <a:off x="-3054" y="-1"/>
            <a:ext cx="12195053" cy="1601863"/>
          </a:xfrm>
          <a:prstGeom prst="rect">
            <a:avLst/>
          </a:prstGeom>
        </p:spPr>
      </p:pic>
      <p:sp>
        <p:nvSpPr>
          <p:cNvPr id="4" name="Title 1">
            <a:extLst>
              <a:ext uri="{FF2B5EF4-FFF2-40B4-BE49-F238E27FC236}">
                <a16:creationId xmlns="" xmlns:a16="http://schemas.microsoft.com/office/drawing/2014/main" id="{9912F641-C6F9-B7EA-2C2E-FD2F83247F38}"/>
              </a:ext>
            </a:extLst>
          </p:cNvPr>
          <p:cNvSpPr txBox="1">
            <a:spLocks/>
          </p:cNvSpPr>
          <p:nvPr/>
        </p:nvSpPr>
        <p:spPr>
          <a:xfrm>
            <a:off x="950806" y="150125"/>
            <a:ext cx="9144399" cy="134628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600" dirty="0"/>
              <a:t>                    </a:t>
            </a:r>
            <a:r>
              <a:rPr lang="en-US" sz="3600" dirty="0">
                <a:solidFill>
                  <a:srgbClr val="FF0000"/>
                </a:solidFill>
              </a:rPr>
              <a:t>How is India Doing?</a:t>
            </a:r>
          </a:p>
          <a:p>
            <a:pPr>
              <a:spcAft>
                <a:spcPts val="600"/>
              </a:spcAft>
            </a:pPr>
            <a:r>
              <a:rPr lang="en-US" sz="3600" dirty="0">
                <a:solidFill>
                  <a:srgbClr val="FF0000"/>
                </a:solidFill>
              </a:rPr>
              <a:t>       Mid Year Macroeconomic Review</a:t>
            </a:r>
          </a:p>
        </p:txBody>
      </p:sp>
      <p:cxnSp>
        <p:nvCxnSpPr>
          <p:cNvPr id="61" name="Straight Connector 60">
            <a:extLst>
              <a:ext uri="{FF2B5EF4-FFF2-40B4-BE49-F238E27FC236}">
                <a16:creationId xmlns="" xmlns:a16="http://schemas.microsoft.com/office/drawing/2014/main" id="{24B05DC6-6671-D10B-00EF-BB640EAC5E92}"/>
              </a:ext>
            </a:extLst>
          </p:cNvPr>
          <p:cNvCxnSpPr>
            <a:cxnSpLocks/>
          </p:cNvCxnSpPr>
          <p:nvPr/>
        </p:nvCxnSpPr>
        <p:spPr>
          <a:xfrm>
            <a:off x="0" y="163966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descr="A logo with a letter p&#10;&#10;Description automatically generated">
            <a:extLst>
              <a:ext uri="{FF2B5EF4-FFF2-40B4-BE49-F238E27FC236}">
                <a16:creationId xmlns="" xmlns:a16="http://schemas.microsoft.com/office/drawing/2014/main" id="{DBB92EAA-B08C-56B6-2E7A-E4C446C5D6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3307" y="160930"/>
            <a:ext cx="1517542" cy="62619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72" y="1751986"/>
            <a:ext cx="5798794" cy="3240173"/>
          </a:xfrm>
          <a:prstGeom prst="rect">
            <a:avLst/>
          </a:prstGeom>
        </p:spPr>
      </p:pic>
      <p:sp>
        <p:nvSpPr>
          <p:cNvPr id="7" name="TextBox 6"/>
          <p:cNvSpPr txBox="1"/>
          <p:nvPr/>
        </p:nvSpPr>
        <p:spPr>
          <a:xfrm>
            <a:off x="7505323" y="2053343"/>
            <a:ext cx="3685841" cy="1477328"/>
          </a:xfrm>
          <a:prstGeom prst="rect">
            <a:avLst/>
          </a:prstGeom>
          <a:noFill/>
        </p:spPr>
        <p:txBody>
          <a:bodyPr wrap="square" rtlCol="0">
            <a:spAutoFit/>
          </a:bodyPr>
          <a:lstStyle/>
          <a:p>
            <a:pPr algn="ctr"/>
            <a:r>
              <a:rPr lang="en-US" b="1" dirty="0">
                <a:solidFill>
                  <a:srgbClr val="FF0000"/>
                </a:solidFill>
              </a:rPr>
              <a:t>Panelists</a:t>
            </a:r>
            <a:r>
              <a:rPr lang="en-US" dirty="0">
                <a:solidFill>
                  <a:srgbClr val="FF0000"/>
                </a:solidFill>
              </a:rPr>
              <a:t>: Rudrani Bhattacharya, Radhika Pandey &amp; Manish Gupta</a:t>
            </a:r>
          </a:p>
          <a:p>
            <a:pPr algn="ctr"/>
            <a:r>
              <a:rPr lang="en-US" b="1" dirty="0">
                <a:solidFill>
                  <a:srgbClr val="FF0000"/>
                </a:solidFill>
              </a:rPr>
              <a:t>In Conversation with</a:t>
            </a:r>
          </a:p>
          <a:p>
            <a:pPr algn="ctr"/>
            <a:r>
              <a:rPr lang="en-US" dirty="0" err="1">
                <a:solidFill>
                  <a:srgbClr val="FF0000"/>
                </a:solidFill>
              </a:rPr>
              <a:t>Sudipto</a:t>
            </a:r>
            <a:r>
              <a:rPr lang="en-US" dirty="0">
                <a:solidFill>
                  <a:srgbClr val="FF0000"/>
                </a:solidFill>
              </a:rPr>
              <a:t> </a:t>
            </a:r>
            <a:r>
              <a:rPr lang="en-US" dirty="0" err="1">
                <a:solidFill>
                  <a:srgbClr val="FF0000"/>
                </a:solidFill>
              </a:rPr>
              <a:t>Mundle</a:t>
            </a:r>
            <a:endParaRPr lang="en-US" dirty="0">
              <a:solidFill>
                <a:srgbClr val="FF0000"/>
              </a:solidFill>
            </a:endParaRPr>
          </a:p>
          <a:p>
            <a:pPr algn="ctr"/>
            <a:r>
              <a:rPr lang="en-US" dirty="0">
                <a:solidFill>
                  <a:srgbClr val="FF0000"/>
                </a:solidFill>
              </a:rPr>
              <a:t>Center for Development Studies</a:t>
            </a:r>
            <a:endParaRPr lang="en-IN" dirty="0">
              <a:solidFill>
                <a:srgbClr val="FF0000"/>
              </a:solidFill>
            </a:endParaRPr>
          </a:p>
        </p:txBody>
      </p:sp>
    </p:spTree>
    <p:extLst>
      <p:ext uri="{BB962C8B-B14F-4D97-AF65-F5344CB8AC3E}">
        <p14:creationId xmlns:p14="http://schemas.microsoft.com/office/powerpoint/2010/main" val="232200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B6DA9543-79D0-714B-21D9-D82DC7593B0C}"/>
              </a:ext>
            </a:extLst>
          </p:cNvPr>
          <p:cNvSpPr txBox="1">
            <a:spLocks/>
          </p:cNvSpPr>
          <p:nvPr/>
        </p:nvSpPr>
        <p:spPr>
          <a:xfrm>
            <a:off x="1" y="0"/>
            <a:ext cx="12191998" cy="1107383"/>
          </a:xfrm>
          <a:prstGeom prst="rect">
            <a:avLst/>
          </a:prstGeom>
          <a:solidFill>
            <a:srgbClr val="66CCFF"/>
          </a:solidFill>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2400" dirty="0"/>
          </a:p>
          <a:p>
            <a:pPr algn="ctr"/>
            <a:r>
              <a:rPr lang="en-US" sz="3200" dirty="0"/>
              <a:t>Inflation now below RBI tolerance band upper limit of 6%</a:t>
            </a:r>
            <a:endParaRPr lang="en-IN" sz="3200" dirty="0"/>
          </a:p>
        </p:txBody>
      </p:sp>
      <p:pic>
        <p:nvPicPr>
          <p:cNvPr id="6" name="Content Placeholder 3">
            <a:extLst>
              <a:ext uri="{FF2B5EF4-FFF2-40B4-BE49-F238E27FC236}">
                <a16:creationId xmlns="" xmlns:a16="http://schemas.microsoft.com/office/drawing/2014/main" id="{69C77DE5-5708-ED75-EC9E-DB596F2C3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02" y="1156805"/>
            <a:ext cx="11259879" cy="4984561"/>
          </a:xfrm>
          <a:prstGeom prst="rect">
            <a:avLst/>
          </a:prstGeom>
        </p:spPr>
      </p:pic>
      <p:sp>
        <p:nvSpPr>
          <p:cNvPr id="7" name="TextBox 6">
            <a:extLst>
              <a:ext uri="{FF2B5EF4-FFF2-40B4-BE49-F238E27FC236}">
                <a16:creationId xmlns="" xmlns:a16="http://schemas.microsoft.com/office/drawing/2014/main" id="{A02F6CC0-40DC-ADFD-3F43-144B6AE18E42}"/>
              </a:ext>
            </a:extLst>
          </p:cNvPr>
          <p:cNvSpPr txBox="1"/>
          <p:nvPr/>
        </p:nvSpPr>
        <p:spPr>
          <a:xfrm>
            <a:off x="1041233" y="6270159"/>
            <a:ext cx="2511380" cy="307777"/>
          </a:xfrm>
          <a:prstGeom prst="rect">
            <a:avLst/>
          </a:prstGeom>
          <a:noFill/>
        </p:spPr>
        <p:txBody>
          <a:bodyPr wrap="square" rtlCol="0">
            <a:spAutoFit/>
          </a:bodyPr>
          <a:lstStyle/>
          <a:p>
            <a:r>
              <a:rPr lang="en-US" sz="1400" b="1" dirty="0"/>
              <a:t>Source:</a:t>
            </a:r>
            <a:r>
              <a:rPr lang="en-US" sz="1400" dirty="0"/>
              <a:t> CSO, MOSPI</a:t>
            </a:r>
            <a:endParaRPr lang="en-IN" sz="1400" dirty="0"/>
          </a:p>
        </p:txBody>
      </p:sp>
      <p:cxnSp>
        <p:nvCxnSpPr>
          <p:cNvPr id="8" name="Straight Connector 7">
            <a:extLst>
              <a:ext uri="{FF2B5EF4-FFF2-40B4-BE49-F238E27FC236}">
                <a16:creationId xmlns="" xmlns:a16="http://schemas.microsoft.com/office/drawing/2014/main" id="{C0F531CE-EE72-071A-D95F-8002D168B220}"/>
              </a:ext>
            </a:extLst>
          </p:cNvPr>
          <p:cNvCxnSpPr>
            <a:cxnSpLocks/>
          </p:cNvCxnSpPr>
          <p:nvPr/>
        </p:nvCxnSpPr>
        <p:spPr>
          <a:xfrm>
            <a:off x="0" y="1107388"/>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92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3"/>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494DD722-8FE2-0585-00FE-2F971A117AEE}"/>
              </a:ext>
            </a:extLst>
          </p:cNvPr>
          <p:cNvSpPr txBox="1">
            <a:spLocks/>
          </p:cNvSpPr>
          <p:nvPr/>
        </p:nvSpPr>
        <p:spPr>
          <a:xfrm>
            <a:off x="0" y="1"/>
            <a:ext cx="12191999" cy="1093733"/>
          </a:xfrm>
          <a:prstGeom prst="rect">
            <a:avLst/>
          </a:prstGeom>
          <a:solidFill>
            <a:srgbClr val="66CCFF"/>
          </a:solidFill>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2400" dirty="0"/>
          </a:p>
          <a:p>
            <a:pPr algn="ctr"/>
            <a:r>
              <a:rPr lang="en-US" sz="3200" dirty="0"/>
              <a:t>Broad-based inflation decline in all major components of CPI</a:t>
            </a:r>
            <a:endParaRPr lang="en-IN" sz="3200" dirty="0"/>
          </a:p>
        </p:txBody>
      </p:sp>
      <p:sp>
        <p:nvSpPr>
          <p:cNvPr id="7" name="TextBox 6">
            <a:extLst>
              <a:ext uri="{FF2B5EF4-FFF2-40B4-BE49-F238E27FC236}">
                <a16:creationId xmlns="" xmlns:a16="http://schemas.microsoft.com/office/drawing/2014/main" id="{D8079CBE-7319-A7EC-5F20-5B3EBDBE5952}"/>
              </a:ext>
            </a:extLst>
          </p:cNvPr>
          <p:cNvSpPr txBox="1"/>
          <p:nvPr/>
        </p:nvSpPr>
        <p:spPr>
          <a:xfrm>
            <a:off x="573519" y="6079139"/>
            <a:ext cx="2331076" cy="307777"/>
          </a:xfrm>
          <a:prstGeom prst="rect">
            <a:avLst/>
          </a:prstGeom>
          <a:noFill/>
        </p:spPr>
        <p:txBody>
          <a:bodyPr wrap="square" rtlCol="0">
            <a:spAutoFit/>
          </a:bodyPr>
          <a:lstStyle/>
          <a:p>
            <a:r>
              <a:rPr lang="en-US" sz="1400" b="1" dirty="0"/>
              <a:t>Source:</a:t>
            </a:r>
            <a:r>
              <a:rPr lang="en-US" sz="1400" dirty="0"/>
              <a:t> CSO, MOSPI</a:t>
            </a:r>
            <a:endParaRPr lang="en-IN" sz="1400" dirty="0"/>
          </a:p>
        </p:txBody>
      </p:sp>
      <p:cxnSp>
        <p:nvCxnSpPr>
          <p:cNvPr id="8" name="Straight Connector 7">
            <a:extLst>
              <a:ext uri="{FF2B5EF4-FFF2-40B4-BE49-F238E27FC236}">
                <a16:creationId xmlns="" xmlns:a16="http://schemas.microsoft.com/office/drawing/2014/main" id="{029FDA1C-EA09-B9D8-A58B-A85249AA5C75}"/>
              </a:ext>
            </a:extLst>
          </p:cNvPr>
          <p:cNvCxnSpPr>
            <a:cxnSpLocks/>
          </p:cNvCxnSpPr>
          <p:nvPr/>
        </p:nvCxnSpPr>
        <p:spPr>
          <a:xfrm>
            <a:off x="0" y="109374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Content Placeholder 3">
            <a:extLst>
              <a:ext uri="{FF2B5EF4-FFF2-40B4-BE49-F238E27FC236}">
                <a16:creationId xmlns="" xmlns:a16="http://schemas.microsoft.com/office/drawing/2014/main" id="{A6C69E18-95B4-F257-F016-72F7BB91300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4588" r="1187" b="3348"/>
          <a:stretch/>
        </p:blipFill>
        <p:spPr>
          <a:xfrm>
            <a:off x="414670" y="1226721"/>
            <a:ext cx="11366204" cy="4800772"/>
          </a:xfrm>
        </p:spPr>
      </p:pic>
    </p:spTree>
    <p:extLst>
      <p:ext uri="{BB962C8B-B14F-4D97-AF65-F5344CB8AC3E}">
        <p14:creationId xmlns:p14="http://schemas.microsoft.com/office/powerpoint/2010/main" val="271496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63B837D4-01AB-BE4C-4A3E-67DF26492242}"/>
              </a:ext>
            </a:extLst>
          </p:cNvPr>
          <p:cNvSpPr txBox="1">
            <a:spLocks/>
          </p:cNvSpPr>
          <p:nvPr/>
        </p:nvSpPr>
        <p:spPr>
          <a:xfrm>
            <a:off x="0" y="-586"/>
            <a:ext cx="12191999" cy="937312"/>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lnSpc>
                <a:spcPct val="100000"/>
              </a:lnSpc>
            </a:pPr>
            <a:endParaRPr lang="en-US" sz="1800" dirty="0"/>
          </a:p>
          <a:p>
            <a:pPr algn="ctr">
              <a:lnSpc>
                <a:spcPct val="100000"/>
              </a:lnSpc>
            </a:pPr>
            <a:r>
              <a:rPr lang="en-US" sz="2600" dirty="0"/>
              <a:t>FY 23-24 inflation forecast at 5.1%, below RBI tolerance band upper limit</a:t>
            </a:r>
            <a:endParaRPr lang="en-IN" sz="2600" dirty="0"/>
          </a:p>
        </p:txBody>
      </p:sp>
      <p:sp>
        <p:nvSpPr>
          <p:cNvPr id="6" name="TextBox 5">
            <a:extLst>
              <a:ext uri="{FF2B5EF4-FFF2-40B4-BE49-F238E27FC236}">
                <a16:creationId xmlns="" xmlns:a16="http://schemas.microsoft.com/office/drawing/2014/main" id="{59F86B75-826F-4E22-5D58-B1F7D34D9A66}"/>
              </a:ext>
            </a:extLst>
          </p:cNvPr>
          <p:cNvSpPr txBox="1"/>
          <p:nvPr/>
        </p:nvSpPr>
        <p:spPr>
          <a:xfrm>
            <a:off x="520995" y="5411974"/>
            <a:ext cx="11483163" cy="1200329"/>
          </a:xfrm>
          <a:prstGeom prst="rect">
            <a:avLst/>
          </a:prstGeom>
          <a:noFill/>
        </p:spPr>
        <p:txBody>
          <a:bodyPr wrap="square" rtlCol="0">
            <a:spAutoFit/>
          </a:bodyPr>
          <a:lstStyle/>
          <a:p>
            <a:endParaRPr lang="en-US" dirty="0"/>
          </a:p>
          <a:p>
            <a:pPr marL="285750" indent="-285750">
              <a:buClr>
                <a:srgbClr val="FF0000"/>
              </a:buClr>
              <a:buFont typeface="Arial" panose="020B0604020202020204" pitchFamily="34" charset="0"/>
              <a:buChar char="•"/>
            </a:pPr>
            <a:r>
              <a:rPr lang="en-US" b="1" dirty="0"/>
              <a:t>Upside risk:  </a:t>
            </a:r>
            <a:r>
              <a:rPr lang="en-US" dirty="0" smtClean="0"/>
              <a:t>Volatile weather conditions, rebound in oil prices &amp; global food supply disruption </a:t>
            </a:r>
          </a:p>
          <a:p>
            <a:pPr marL="285750" indent="-285750">
              <a:buClr>
                <a:srgbClr val="FF0000"/>
              </a:buClr>
              <a:buFont typeface="Arial" panose="020B0604020202020204" pitchFamily="34" charset="0"/>
              <a:buChar char="•"/>
            </a:pPr>
            <a:r>
              <a:rPr lang="en-US" b="1" dirty="0" smtClean="0"/>
              <a:t>Moderating </a:t>
            </a:r>
            <a:r>
              <a:rPr lang="en-US" b="1" dirty="0"/>
              <a:t>factors</a:t>
            </a:r>
            <a:r>
              <a:rPr lang="en-US" b="1" dirty="0" smtClean="0"/>
              <a:t>:</a:t>
            </a:r>
            <a:r>
              <a:rPr lang="en-US" dirty="0" smtClean="0"/>
              <a:t> Continuing effect </a:t>
            </a:r>
            <a:r>
              <a:rPr lang="en-US" dirty="0"/>
              <a:t>of </a:t>
            </a:r>
            <a:r>
              <a:rPr lang="en-US" dirty="0" smtClean="0"/>
              <a:t>monetary policy tightening</a:t>
            </a:r>
            <a:endParaRPr lang="en-US" dirty="0"/>
          </a:p>
          <a:p>
            <a:pPr marL="285750" indent="-285750">
              <a:buFont typeface="Arial" panose="020B0604020202020204" pitchFamily="34" charset="0"/>
              <a:buChar char="•"/>
            </a:pPr>
            <a:endParaRPr lang="en-IN" dirty="0"/>
          </a:p>
        </p:txBody>
      </p:sp>
      <p:sp>
        <p:nvSpPr>
          <p:cNvPr id="8" name="TextBox 7">
            <a:extLst>
              <a:ext uri="{FF2B5EF4-FFF2-40B4-BE49-F238E27FC236}">
                <a16:creationId xmlns="" xmlns:a16="http://schemas.microsoft.com/office/drawing/2014/main" id="{CC19C366-623A-3912-6F4B-7E7AD9BB2DA3}"/>
              </a:ext>
            </a:extLst>
          </p:cNvPr>
          <p:cNvSpPr txBox="1"/>
          <p:nvPr/>
        </p:nvSpPr>
        <p:spPr>
          <a:xfrm>
            <a:off x="1609298" y="5345346"/>
            <a:ext cx="1196738" cy="307777"/>
          </a:xfrm>
          <a:prstGeom prst="rect">
            <a:avLst/>
          </a:prstGeom>
          <a:noFill/>
        </p:spPr>
        <p:txBody>
          <a:bodyPr wrap="none" rtlCol="0">
            <a:spAutoFit/>
          </a:bodyPr>
          <a:lstStyle/>
          <a:p>
            <a:r>
              <a:rPr lang="en-US" sz="1400" b="1" dirty="0"/>
              <a:t>Source: </a:t>
            </a:r>
            <a:r>
              <a:rPr lang="en-US" sz="1400" dirty="0"/>
              <a:t>NIPFP</a:t>
            </a:r>
            <a:endParaRPr lang="en-IN" sz="1400" dirty="0"/>
          </a:p>
        </p:txBody>
      </p:sp>
      <p:cxnSp>
        <p:nvCxnSpPr>
          <p:cNvPr id="9" name="Straight Connector 8">
            <a:extLst>
              <a:ext uri="{FF2B5EF4-FFF2-40B4-BE49-F238E27FC236}">
                <a16:creationId xmlns="" xmlns:a16="http://schemas.microsoft.com/office/drawing/2014/main" id="{235C73F9-4636-E032-9EAC-B989B6D8887B}"/>
              </a:ext>
            </a:extLst>
          </p:cNvPr>
          <p:cNvCxnSpPr>
            <a:cxnSpLocks/>
          </p:cNvCxnSpPr>
          <p:nvPr/>
        </p:nvCxnSpPr>
        <p:spPr>
          <a:xfrm>
            <a:off x="0" y="939239"/>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30" y="1371596"/>
            <a:ext cx="10290412" cy="3746314"/>
          </a:xfrm>
          <a:prstGeom prst="rect">
            <a:avLst/>
          </a:prstGeom>
        </p:spPr>
      </p:pic>
    </p:spTree>
    <p:extLst>
      <p:ext uri="{BB962C8B-B14F-4D97-AF65-F5344CB8AC3E}">
        <p14:creationId xmlns:p14="http://schemas.microsoft.com/office/powerpoint/2010/main" val="2442181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 xmlns:a16="http://schemas.microsoft.com/office/drawing/2014/main" id="{A1F7DC5C-93D4-0BE4-6691-6B68CF4C933A}"/>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4" name="Title 1">
            <a:extLst>
              <a:ext uri="{FF2B5EF4-FFF2-40B4-BE49-F238E27FC236}">
                <a16:creationId xmlns="" xmlns:a16="http://schemas.microsoft.com/office/drawing/2014/main" id="{BC969C21-A08B-9FCD-5548-EA7F022A2455}"/>
              </a:ext>
            </a:extLst>
          </p:cNvPr>
          <p:cNvSpPr txBox="1">
            <a:spLocks/>
          </p:cNvSpPr>
          <p:nvPr/>
        </p:nvSpPr>
        <p:spPr>
          <a:xfrm>
            <a:off x="1160059" y="2405412"/>
            <a:ext cx="9662615" cy="20471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lnSpc>
                <a:spcPct val="220000"/>
              </a:lnSpc>
            </a:pPr>
            <a:r>
              <a:rPr lang="en-US" dirty="0"/>
              <a:t>Balance of Payments</a:t>
            </a:r>
            <a:endParaRPr lang="en-IN" dirty="0"/>
          </a:p>
        </p:txBody>
      </p:sp>
      <p:cxnSp>
        <p:nvCxnSpPr>
          <p:cNvPr id="2" name="Straight Connector 1">
            <a:extLst>
              <a:ext uri="{FF2B5EF4-FFF2-40B4-BE49-F238E27FC236}">
                <a16:creationId xmlns="" xmlns:a16="http://schemas.microsoft.com/office/drawing/2014/main" id="{8265368B-211B-D4DC-8657-9FA9F1908EFA}"/>
              </a:ext>
            </a:extLst>
          </p:cNvPr>
          <p:cNvCxnSpPr>
            <a:cxnSpLocks/>
          </p:cNvCxnSpPr>
          <p:nvPr/>
        </p:nvCxnSpPr>
        <p:spPr>
          <a:xfrm>
            <a:off x="0" y="1380348"/>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69C937C0-4506-2295-44FA-CC2D7C3FE0D1}"/>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dirty="0"/>
          </a:p>
          <a:p>
            <a:pPr algn="ctr"/>
            <a:r>
              <a:rPr lang="en-US" dirty="0"/>
              <a:t>Part III</a:t>
            </a:r>
            <a:endParaRPr lang="en-IN" dirty="0"/>
          </a:p>
        </p:txBody>
      </p:sp>
    </p:spTree>
    <p:extLst>
      <p:ext uri="{BB962C8B-B14F-4D97-AF65-F5344CB8AC3E}">
        <p14:creationId xmlns:p14="http://schemas.microsoft.com/office/powerpoint/2010/main" val="459224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DFBC3DB6-BA6E-493E-145D-969456ED6FC7}"/>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2000" dirty="0"/>
          </a:p>
          <a:p>
            <a:pPr algn="ctr"/>
            <a:r>
              <a:rPr lang="en-US" dirty="0"/>
              <a:t>Current Account Balance (CAB) improved in H2 22-23 compared to H1 due to decline in trade deficit</a:t>
            </a:r>
            <a:endParaRPr lang="en-IN" dirty="0"/>
          </a:p>
        </p:txBody>
      </p:sp>
      <p:sp>
        <p:nvSpPr>
          <p:cNvPr id="8" name="TextBox 7">
            <a:extLst>
              <a:ext uri="{FF2B5EF4-FFF2-40B4-BE49-F238E27FC236}">
                <a16:creationId xmlns="" xmlns:a16="http://schemas.microsoft.com/office/drawing/2014/main" id="{A61F5CAD-4D16-7C7E-9BC2-E515F478D295}"/>
              </a:ext>
            </a:extLst>
          </p:cNvPr>
          <p:cNvSpPr txBox="1"/>
          <p:nvPr/>
        </p:nvSpPr>
        <p:spPr>
          <a:xfrm>
            <a:off x="570271" y="5851677"/>
            <a:ext cx="11454581" cy="646331"/>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a:t>Trade deficit declined due to contraction in goods trade deficit &amp; increase in services trade surplus in H2 </a:t>
            </a:r>
          </a:p>
          <a:p>
            <a:pPr marL="285750" indent="-285750">
              <a:buClr>
                <a:srgbClr val="FF0000"/>
              </a:buClr>
              <a:buFont typeface="Arial" panose="020B0604020202020204" pitchFamily="34" charset="0"/>
              <a:buChar char="•"/>
            </a:pPr>
            <a:r>
              <a:rPr lang="en-US" dirty="0"/>
              <a:t>Goods imports declined more than the exports, reducing goods trade deficit </a:t>
            </a:r>
            <a:endParaRPr lang="en-IN" dirty="0"/>
          </a:p>
        </p:txBody>
      </p:sp>
      <p:sp>
        <p:nvSpPr>
          <p:cNvPr id="9" name="TextBox 8">
            <a:extLst>
              <a:ext uri="{FF2B5EF4-FFF2-40B4-BE49-F238E27FC236}">
                <a16:creationId xmlns="" xmlns:a16="http://schemas.microsoft.com/office/drawing/2014/main" id="{A2B51227-EF0F-A16D-5FC2-EB78B1DC16C4}"/>
              </a:ext>
            </a:extLst>
          </p:cNvPr>
          <p:cNvSpPr txBox="1"/>
          <p:nvPr/>
        </p:nvSpPr>
        <p:spPr>
          <a:xfrm>
            <a:off x="1519866" y="5429795"/>
            <a:ext cx="4576134" cy="307777"/>
          </a:xfrm>
          <a:prstGeom prst="rect">
            <a:avLst/>
          </a:prstGeom>
          <a:noFill/>
        </p:spPr>
        <p:txBody>
          <a:bodyPr wrap="square" rtlCol="0">
            <a:spAutoFit/>
          </a:bodyPr>
          <a:lstStyle/>
          <a:p>
            <a:r>
              <a:rPr lang="en-IN" sz="1400" b="1" kern="100" dirty="0">
                <a:effectLst/>
                <a:latin typeface="Neue Haas Grotesk Text Pro (Body)"/>
                <a:ea typeface="Calibri" panose="020F0502020204030204" pitchFamily="34" charset="0"/>
                <a:cs typeface="Mangal" panose="02040503050203030202" pitchFamily="18" charset="0"/>
              </a:rPr>
              <a:t>Source:</a:t>
            </a:r>
            <a:r>
              <a:rPr lang="en-IN" sz="1400" kern="100" dirty="0">
                <a:effectLst/>
                <a:latin typeface="Neue Haas Grotesk Text Pro (Body)"/>
                <a:ea typeface="Calibri" panose="020F0502020204030204" pitchFamily="34" charset="0"/>
                <a:cs typeface="Mangal" panose="02040503050203030202" pitchFamily="18" charset="0"/>
              </a:rPr>
              <a:t> </a:t>
            </a:r>
            <a:r>
              <a:rPr lang="en-IN" sz="1400" kern="100" dirty="0">
                <a:latin typeface="Neue Haas Grotesk Text Pro (Body)"/>
                <a:ea typeface="Calibri" panose="020F0502020204030204" pitchFamily="34" charset="0"/>
                <a:cs typeface="Mangal" panose="02040503050203030202" pitchFamily="18" charset="0"/>
              </a:rPr>
              <a:t>RBI</a:t>
            </a:r>
            <a:r>
              <a:rPr lang="en-IN" sz="1400" kern="100" dirty="0">
                <a:effectLst/>
                <a:latin typeface="Neue Haas Grotesk Text Pro (Body)"/>
                <a:ea typeface="Calibri" panose="020F0502020204030204" pitchFamily="34" charset="0"/>
                <a:cs typeface="Mangal" panose="02040503050203030202" pitchFamily="18" charset="0"/>
              </a:rPr>
              <a:t>, MOSPI, &amp; NIPFP Computations</a:t>
            </a:r>
          </a:p>
        </p:txBody>
      </p:sp>
      <p:cxnSp>
        <p:nvCxnSpPr>
          <p:cNvPr id="10" name="Straight Connector 9">
            <a:extLst>
              <a:ext uri="{FF2B5EF4-FFF2-40B4-BE49-F238E27FC236}">
                <a16:creationId xmlns="" xmlns:a16="http://schemas.microsoft.com/office/drawing/2014/main" id="{14FA629B-CD9F-437E-7BA4-284264AE0B47}"/>
              </a:ext>
            </a:extLst>
          </p:cNvPr>
          <p:cNvCxnSpPr>
            <a:cxnSpLocks/>
          </p:cNvCxnSpPr>
          <p:nvPr/>
        </p:nvCxnSpPr>
        <p:spPr>
          <a:xfrm>
            <a:off x="0" y="1339404"/>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 xmlns:a16="http://schemas.microsoft.com/office/drawing/2014/main" id="{6A3EEF27-D3A2-49A6-BE7D-5AF5B6B27DD4}"/>
              </a:ext>
            </a:extLst>
          </p:cNvPr>
          <p:cNvGraphicFramePr>
            <a:graphicFrameLocks/>
          </p:cNvGraphicFramePr>
          <p:nvPr>
            <p:extLst>
              <p:ext uri="{D42A27DB-BD31-4B8C-83A1-F6EECF244321}">
                <p14:modId xmlns:p14="http://schemas.microsoft.com/office/powerpoint/2010/main" val="512893000"/>
              </p:ext>
            </p:extLst>
          </p:nvPr>
        </p:nvGraphicFramePr>
        <p:xfrm>
          <a:off x="280656" y="1339404"/>
          <a:ext cx="11744196" cy="4090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8836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230170FA-C5C1-73BF-1491-65D33DEC7B49}"/>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2400" dirty="0"/>
          </a:p>
          <a:p>
            <a:pPr algn="ctr"/>
            <a:r>
              <a:rPr lang="en-US" sz="2450" dirty="0"/>
              <a:t>Capital account net inflow fell sharply in H2 22-23, due to contraction in reserve assets and FPI inflows, while FDI and other investment flows remained volatile</a:t>
            </a:r>
            <a:endParaRPr lang="en-IN" sz="2450" dirty="0"/>
          </a:p>
        </p:txBody>
      </p:sp>
      <p:cxnSp>
        <p:nvCxnSpPr>
          <p:cNvPr id="6" name="Straight Connector 5">
            <a:extLst>
              <a:ext uri="{FF2B5EF4-FFF2-40B4-BE49-F238E27FC236}">
                <a16:creationId xmlns="" xmlns:a16="http://schemas.microsoft.com/office/drawing/2014/main" id="{E0B5DB33-592A-2954-5F70-0E83A74082B6}"/>
              </a:ext>
            </a:extLst>
          </p:cNvPr>
          <p:cNvCxnSpPr>
            <a:cxnSpLocks/>
          </p:cNvCxnSpPr>
          <p:nvPr/>
        </p:nvCxnSpPr>
        <p:spPr>
          <a:xfrm>
            <a:off x="0" y="1339404"/>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CFDF5EBC-2078-1572-5F62-EABCC519A529}"/>
              </a:ext>
            </a:extLst>
          </p:cNvPr>
          <p:cNvSpPr txBox="1"/>
          <p:nvPr/>
        </p:nvSpPr>
        <p:spPr>
          <a:xfrm>
            <a:off x="268406" y="6183755"/>
            <a:ext cx="11655188" cy="369332"/>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a:t>Net financial inflows declined in H2 FY 2022-23 to US$ 18.8 billion from US$ 49.3 billion in H1 FY 2022-23</a:t>
            </a:r>
          </a:p>
        </p:txBody>
      </p:sp>
      <p:sp>
        <p:nvSpPr>
          <p:cNvPr id="9" name="TextBox 8">
            <a:extLst>
              <a:ext uri="{FF2B5EF4-FFF2-40B4-BE49-F238E27FC236}">
                <a16:creationId xmlns="" xmlns:a16="http://schemas.microsoft.com/office/drawing/2014/main" id="{2E4ACA6B-2E46-08B8-9D07-286AD41B49C6}"/>
              </a:ext>
            </a:extLst>
          </p:cNvPr>
          <p:cNvSpPr txBox="1"/>
          <p:nvPr/>
        </p:nvSpPr>
        <p:spPr>
          <a:xfrm>
            <a:off x="1392964" y="5775492"/>
            <a:ext cx="5452217" cy="307777"/>
          </a:xfrm>
          <a:prstGeom prst="rect">
            <a:avLst/>
          </a:prstGeom>
          <a:noFill/>
        </p:spPr>
        <p:txBody>
          <a:bodyPr wrap="square" rtlCol="0">
            <a:spAutoFit/>
          </a:bodyPr>
          <a:lstStyle/>
          <a:p>
            <a:r>
              <a:rPr lang="en-IN" sz="1400" b="1" kern="100" dirty="0">
                <a:effectLst/>
                <a:latin typeface="Neue Haas Grotesk Text Pro (Body)"/>
                <a:ea typeface="Calibri" panose="020F0502020204030204" pitchFamily="34" charset="0"/>
                <a:cs typeface="Mangal" panose="02040503050203030202" pitchFamily="18" charset="0"/>
              </a:rPr>
              <a:t>Source: </a:t>
            </a:r>
            <a:r>
              <a:rPr lang="en-IN" sz="1400" kern="100" dirty="0">
                <a:latin typeface="Neue Haas Grotesk Text Pro (Body)"/>
                <a:ea typeface="Calibri" panose="020F0502020204030204" pitchFamily="34" charset="0"/>
                <a:cs typeface="Mangal" panose="02040503050203030202" pitchFamily="18" charset="0"/>
              </a:rPr>
              <a:t>RBI</a:t>
            </a:r>
            <a:r>
              <a:rPr lang="en-IN" sz="1400" kern="100" dirty="0">
                <a:effectLst/>
                <a:latin typeface="Neue Haas Grotesk Text Pro (Body)"/>
                <a:ea typeface="Calibri" panose="020F0502020204030204" pitchFamily="34" charset="0"/>
                <a:cs typeface="Mangal" panose="02040503050203030202" pitchFamily="18" charset="0"/>
              </a:rPr>
              <a:t>, MOSPI &amp; NIPFP Computations</a:t>
            </a:r>
          </a:p>
        </p:txBody>
      </p:sp>
      <p:graphicFrame>
        <p:nvGraphicFramePr>
          <p:cNvPr id="11" name="Chart 10">
            <a:extLst>
              <a:ext uri="{FF2B5EF4-FFF2-40B4-BE49-F238E27FC236}">
                <a16:creationId xmlns="" xmlns:a16="http://schemas.microsoft.com/office/drawing/2014/main" id="{2C15445A-476B-4B70-9CFA-BE8B74F0FC3E}"/>
              </a:ext>
            </a:extLst>
          </p:cNvPr>
          <p:cNvGraphicFramePr>
            <a:graphicFrameLocks/>
          </p:cNvGraphicFramePr>
          <p:nvPr>
            <p:extLst>
              <p:ext uri="{D42A27DB-BD31-4B8C-83A1-F6EECF244321}">
                <p14:modId xmlns:p14="http://schemas.microsoft.com/office/powerpoint/2010/main" val="2179957453"/>
              </p:ext>
            </p:extLst>
          </p:nvPr>
        </p:nvGraphicFramePr>
        <p:xfrm>
          <a:off x="88490" y="1430057"/>
          <a:ext cx="12024852" cy="4345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350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3"/>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E6BF1414-E07B-A3D0-BF61-2410E0F4BAA7}"/>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2100" dirty="0"/>
          </a:p>
          <a:p>
            <a:pPr algn="ctr"/>
            <a:r>
              <a:rPr lang="en-US" sz="2700" dirty="0"/>
              <a:t>Trade deficits started widening again in Q1 FY 23-24 due to increase in goods trade deficit &amp; decline in service trade surplus compared to Q4 22-23</a:t>
            </a:r>
            <a:endParaRPr lang="en-IN" sz="2700" dirty="0"/>
          </a:p>
        </p:txBody>
      </p:sp>
      <p:sp>
        <p:nvSpPr>
          <p:cNvPr id="8" name="TextBox 7">
            <a:extLst>
              <a:ext uri="{FF2B5EF4-FFF2-40B4-BE49-F238E27FC236}">
                <a16:creationId xmlns="" xmlns:a16="http://schemas.microsoft.com/office/drawing/2014/main" id="{81E99345-9DD2-9357-EA86-A797AE59C794}"/>
              </a:ext>
            </a:extLst>
          </p:cNvPr>
          <p:cNvSpPr txBox="1"/>
          <p:nvPr/>
        </p:nvSpPr>
        <p:spPr>
          <a:xfrm>
            <a:off x="1631146" y="5894330"/>
            <a:ext cx="4576134" cy="307777"/>
          </a:xfrm>
          <a:prstGeom prst="rect">
            <a:avLst/>
          </a:prstGeom>
          <a:noFill/>
        </p:spPr>
        <p:txBody>
          <a:bodyPr wrap="square" rtlCol="0">
            <a:spAutoFit/>
          </a:bodyPr>
          <a:lstStyle/>
          <a:p>
            <a:r>
              <a:rPr lang="en-IN" sz="1400" b="1" kern="100" dirty="0">
                <a:effectLst/>
                <a:latin typeface="Neue Haas Grotesk Text Pro (Body)"/>
                <a:ea typeface="Calibri" panose="020F0502020204030204" pitchFamily="34" charset="0"/>
                <a:cs typeface="Mangal" panose="02040503050203030202" pitchFamily="18" charset="0"/>
              </a:rPr>
              <a:t>Source:</a:t>
            </a:r>
            <a:r>
              <a:rPr lang="en-IN" sz="1400" kern="100" dirty="0">
                <a:effectLst/>
                <a:latin typeface="Neue Haas Grotesk Text Pro (Body)"/>
                <a:ea typeface="Calibri" panose="020F0502020204030204" pitchFamily="34" charset="0"/>
                <a:cs typeface="Mangal" panose="02040503050203030202" pitchFamily="18" charset="0"/>
              </a:rPr>
              <a:t> </a:t>
            </a:r>
            <a:r>
              <a:rPr lang="en-IN" sz="1400" kern="100" dirty="0">
                <a:latin typeface="Neue Haas Grotesk Text Pro (Body)"/>
                <a:ea typeface="Calibri" panose="020F0502020204030204" pitchFamily="34" charset="0"/>
                <a:cs typeface="Mangal" panose="02040503050203030202" pitchFamily="18" charset="0"/>
              </a:rPr>
              <a:t>RBI</a:t>
            </a:r>
            <a:r>
              <a:rPr lang="en-IN" sz="1400" kern="100" dirty="0">
                <a:effectLst/>
                <a:latin typeface="Neue Haas Grotesk Text Pro (Body)"/>
                <a:ea typeface="Calibri" panose="020F0502020204030204" pitchFamily="34" charset="0"/>
                <a:cs typeface="Mangal" panose="02040503050203030202" pitchFamily="18" charset="0"/>
              </a:rPr>
              <a:t>, &amp; NIPFP Computations</a:t>
            </a:r>
          </a:p>
        </p:txBody>
      </p:sp>
      <p:cxnSp>
        <p:nvCxnSpPr>
          <p:cNvPr id="10" name="Straight Connector 9">
            <a:extLst>
              <a:ext uri="{FF2B5EF4-FFF2-40B4-BE49-F238E27FC236}">
                <a16:creationId xmlns="" xmlns:a16="http://schemas.microsoft.com/office/drawing/2014/main" id="{1E58CD4D-6DD2-BE1D-FAC3-7632CA015F14}"/>
              </a:ext>
            </a:extLst>
          </p:cNvPr>
          <p:cNvCxnSpPr>
            <a:cxnSpLocks/>
          </p:cNvCxnSpPr>
          <p:nvPr/>
        </p:nvCxnSpPr>
        <p:spPr>
          <a:xfrm>
            <a:off x="0" y="1339404"/>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 xmlns:a16="http://schemas.microsoft.com/office/drawing/2014/main" id="{BBC975B6-2A15-DE29-02E0-38ACAD6CC752}"/>
              </a:ext>
            </a:extLst>
          </p:cNvPr>
          <p:cNvSpPr txBox="1"/>
          <p:nvPr/>
        </p:nvSpPr>
        <p:spPr>
          <a:xfrm>
            <a:off x="4595558" y="4951589"/>
            <a:ext cx="1182224" cy="447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-12.2</a:t>
            </a:r>
            <a:endParaRPr lang="en-IN" sz="2000" b="1" dirty="0"/>
          </a:p>
        </p:txBody>
      </p:sp>
      <p:sp>
        <p:nvSpPr>
          <p:cNvPr id="6" name="TextBox 1">
            <a:extLst>
              <a:ext uri="{FF2B5EF4-FFF2-40B4-BE49-F238E27FC236}">
                <a16:creationId xmlns="" xmlns:a16="http://schemas.microsoft.com/office/drawing/2014/main" id="{AA7C67DB-F68E-6F67-78E4-E8169FBEB78E}"/>
              </a:ext>
            </a:extLst>
          </p:cNvPr>
          <p:cNvSpPr txBox="1"/>
          <p:nvPr/>
        </p:nvSpPr>
        <p:spPr>
          <a:xfrm>
            <a:off x="6883635" y="5234906"/>
            <a:ext cx="1182328" cy="447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-22.6</a:t>
            </a:r>
            <a:endParaRPr lang="en-IN" sz="2000" b="1" dirty="0"/>
          </a:p>
        </p:txBody>
      </p:sp>
      <p:sp>
        <p:nvSpPr>
          <p:cNvPr id="7" name="TextBox 1">
            <a:extLst>
              <a:ext uri="{FF2B5EF4-FFF2-40B4-BE49-F238E27FC236}">
                <a16:creationId xmlns="" xmlns:a16="http://schemas.microsoft.com/office/drawing/2014/main" id="{0980D32A-5B66-397B-C873-3D682DE7D0C5}"/>
              </a:ext>
            </a:extLst>
          </p:cNvPr>
          <p:cNvSpPr txBox="1"/>
          <p:nvPr/>
        </p:nvSpPr>
        <p:spPr>
          <a:xfrm>
            <a:off x="2729857" y="5190499"/>
            <a:ext cx="1182223" cy="447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-32.5</a:t>
            </a:r>
            <a:endParaRPr lang="en-IN" sz="2000" b="1" dirty="0"/>
          </a:p>
        </p:txBody>
      </p:sp>
      <p:graphicFrame>
        <p:nvGraphicFramePr>
          <p:cNvPr id="12" name="Chart 11">
            <a:extLst>
              <a:ext uri="{FF2B5EF4-FFF2-40B4-BE49-F238E27FC236}">
                <a16:creationId xmlns="" xmlns:a16="http://schemas.microsoft.com/office/drawing/2014/main" id="{AFA22360-2F98-4CDC-A703-41D60692E88E}"/>
              </a:ext>
            </a:extLst>
          </p:cNvPr>
          <p:cNvGraphicFramePr>
            <a:graphicFrameLocks/>
          </p:cNvGraphicFramePr>
          <p:nvPr>
            <p:extLst>
              <p:ext uri="{D42A27DB-BD31-4B8C-83A1-F6EECF244321}">
                <p14:modId xmlns:p14="http://schemas.microsoft.com/office/powerpoint/2010/main" val="1176006267"/>
              </p:ext>
            </p:extLst>
          </p:nvPr>
        </p:nvGraphicFramePr>
        <p:xfrm>
          <a:off x="658761" y="1481536"/>
          <a:ext cx="10874477" cy="43327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3131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7BF02065-C3C2-FA97-CEA9-AED1780E07F3}"/>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2600" dirty="0"/>
          </a:p>
          <a:p>
            <a:pPr algn="ctr"/>
            <a:r>
              <a:rPr lang="en-US" dirty="0"/>
              <a:t>Foreign Direct Investment was stable while Foreign Portfolio Investment flows peaked in Q1 23-24</a:t>
            </a:r>
            <a:endParaRPr lang="en-IN" dirty="0"/>
          </a:p>
        </p:txBody>
      </p:sp>
      <p:sp>
        <p:nvSpPr>
          <p:cNvPr id="7" name="TextBox 6">
            <a:extLst>
              <a:ext uri="{FF2B5EF4-FFF2-40B4-BE49-F238E27FC236}">
                <a16:creationId xmlns="" xmlns:a16="http://schemas.microsoft.com/office/drawing/2014/main" id="{510199E9-0F2B-C727-4E85-A20CB0495BF4}"/>
              </a:ext>
            </a:extLst>
          </p:cNvPr>
          <p:cNvSpPr txBox="1"/>
          <p:nvPr/>
        </p:nvSpPr>
        <p:spPr>
          <a:xfrm>
            <a:off x="754621" y="6158066"/>
            <a:ext cx="4401084" cy="307777"/>
          </a:xfrm>
          <a:prstGeom prst="rect">
            <a:avLst/>
          </a:prstGeom>
          <a:noFill/>
        </p:spPr>
        <p:txBody>
          <a:bodyPr wrap="square" rtlCol="0">
            <a:spAutoFit/>
          </a:bodyPr>
          <a:lstStyle/>
          <a:p>
            <a:r>
              <a:rPr lang="en-IN" sz="1400" b="1" kern="100" dirty="0">
                <a:effectLst/>
                <a:latin typeface="Neue Haas Grotesk Text Pro (Body)"/>
                <a:ea typeface="Calibri" panose="020F0502020204030204" pitchFamily="34" charset="0"/>
                <a:cs typeface="Mangal" panose="02040503050203030202" pitchFamily="18" charset="0"/>
              </a:rPr>
              <a:t>Source: </a:t>
            </a:r>
            <a:r>
              <a:rPr lang="en-IN" sz="1400" kern="100" dirty="0">
                <a:latin typeface="Neue Haas Grotesk Text Pro (Body)"/>
                <a:ea typeface="Calibri" panose="020F0502020204030204" pitchFamily="34" charset="0"/>
                <a:cs typeface="Mangal" panose="02040503050203030202" pitchFamily="18" charset="0"/>
              </a:rPr>
              <a:t>RBI </a:t>
            </a:r>
            <a:r>
              <a:rPr lang="en-IN" sz="1400" kern="100" dirty="0">
                <a:effectLst/>
                <a:latin typeface="Neue Haas Grotesk Text Pro (Body)"/>
                <a:ea typeface="Calibri" panose="020F0502020204030204" pitchFamily="34" charset="0"/>
                <a:cs typeface="Mangal" panose="02040503050203030202" pitchFamily="18" charset="0"/>
              </a:rPr>
              <a:t>&amp; NIPFP Computations</a:t>
            </a:r>
          </a:p>
        </p:txBody>
      </p:sp>
      <p:sp>
        <p:nvSpPr>
          <p:cNvPr id="8" name="TextBox 7">
            <a:extLst>
              <a:ext uri="{FF2B5EF4-FFF2-40B4-BE49-F238E27FC236}">
                <a16:creationId xmlns="" xmlns:a16="http://schemas.microsoft.com/office/drawing/2014/main" id="{A31511D0-BB98-4DFB-97FE-9F8CBE8EF24D}"/>
              </a:ext>
            </a:extLst>
          </p:cNvPr>
          <p:cNvSpPr txBox="1"/>
          <p:nvPr/>
        </p:nvSpPr>
        <p:spPr>
          <a:xfrm>
            <a:off x="6394103" y="6154079"/>
            <a:ext cx="5534813" cy="307777"/>
          </a:xfrm>
          <a:prstGeom prst="rect">
            <a:avLst/>
          </a:prstGeom>
          <a:noFill/>
        </p:spPr>
        <p:txBody>
          <a:bodyPr wrap="square" rtlCol="0">
            <a:spAutoFit/>
          </a:bodyPr>
          <a:lstStyle/>
          <a:p>
            <a:r>
              <a:rPr lang="en-IN" sz="1400" b="1" kern="100" dirty="0">
                <a:effectLst/>
                <a:latin typeface="Neue Haas Grotesk Text Pro (Body)"/>
                <a:ea typeface="Calibri" panose="020F0502020204030204" pitchFamily="34" charset="0"/>
                <a:cs typeface="Mangal" panose="02040503050203030202" pitchFamily="18" charset="0"/>
              </a:rPr>
              <a:t>Source: </a:t>
            </a:r>
            <a:r>
              <a:rPr lang="en-US" sz="1400" kern="100" dirty="0">
                <a:effectLst/>
                <a:latin typeface="Neue Haas Grotesk Text Pro (Body)"/>
                <a:ea typeface="Calibri" panose="020F0502020204030204" pitchFamily="34" charset="0"/>
                <a:cs typeface="Mangal" panose="02040503050203030202" pitchFamily="18" charset="0"/>
              </a:rPr>
              <a:t>National Securities Depository Limited (NSDL), &amp; NIPFP</a:t>
            </a:r>
            <a:endParaRPr lang="en-IN" sz="1400" kern="100" dirty="0">
              <a:effectLst/>
              <a:latin typeface="Neue Haas Grotesk Text Pro (Body)"/>
              <a:ea typeface="Calibri" panose="020F0502020204030204" pitchFamily="34" charset="0"/>
              <a:cs typeface="Mangal" panose="02040503050203030202" pitchFamily="18" charset="0"/>
            </a:endParaRPr>
          </a:p>
        </p:txBody>
      </p:sp>
      <p:cxnSp>
        <p:nvCxnSpPr>
          <p:cNvPr id="11" name="Straight Connector 10">
            <a:extLst>
              <a:ext uri="{FF2B5EF4-FFF2-40B4-BE49-F238E27FC236}">
                <a16:creationId xmlns="" xmlns:a16="http://schemas.microsoft.com/office/drawing/2014/main" id="{8E425962-BBBC-BF32-0AB1-4EBB16B82330}"/>
              </a:ext>
            </a:extLst>
          </p:cNvPr>
          <p:cNvCxnSpPr>
            <a:cxnSpLocks/>
          </p:cNvCxnSpPr>
          <p:nvPr/>
        </p:nvCxnSpPr>
        <p:spPr>
          <a:xfrm>
            <a:off x="0" y="1339404"/>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47880FC2-D5D0-4D9E-B305-AAB1A9E26333}"/>
              </a:ext>
            </a:extLst>
          </p:cNvPr>
          <p:cNvGraphicFramePr>
            <a:graphicFrameLocks/>
          </p:cNvGraphicFramePr>
          <p:nvPr/>
        </p:nvGraphicFramePr>
        <p:xfrm>
          <a:off x="5797898" y="1339404"/>
          <a:ext cx="6281674" cy="4649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 xmlns:a16="http://schemas.microsoft.com/office/drawing/2014/main" id="{6E01FD7B-4B5A-4468-80B9-E234E4B10C13}"/>
              </a:ext>
            </a:extLst>
          </p:cNvPr>
          <p:cNvGraphicFramePr>
            <a:graphicFrameLocks/>
          </p:cNvGraphicFramePr>
          <p:nvPr>
            <p:extLst>
              <p:ext uri="{D42A27DB-BD31-4B8C-83A1-F6EECF244321}">
                <p14:modId xmlns:p14="http://schemas.microsoft.com/office/powerpoint/2010/main" val="1582971911"/>
              </p:ext>
            </p:extLst>
          </p:nvPr>
        </p:nvGraphicFramePr>
        <p:xfrm>
          <a:off x="0" y="1339404"/>
          <a:ext cx="5794438" cy="4814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013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DD199868-7D62-EB83-7C69-B8C74636C84B}"/>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1700" dirty="0"/>
          </a:p>
          <a:p>
            <a:pPr algn="ctr"/>
            <a:r>
              <a:rPr lang="en-US" dirty="0"/>
              <a:t>Nominal exchange rate depreciated till Q3 then stabilized while REER appreciated through H2, then depreciated</a:t>
            </a:r>
            <a:endParaRPr lang="en-IN" dirty="0"/>
          </a:p>
        </p:txBody>
      </p:sp>
      <p:sp>
        <p:nvSpPr>
          <p:cNvPr id="6" name="TextBox 5">
            <a:extLst>
              <a:ext uri="{FF2B5EF4-FFF2-40B4-BE49-F238E27FC236}">
                <a16:creationId xmlns="" xmlns:a16="http://schemas.microsoft.com/office/drawing/2014/main" id="{1F449AF0-8D8C-D475-5CD7-95706FABC90B}"/>
              </a:ext>
            </a:extLst>
          </p:cNvPr>
          <p:cNvSpPr txBox="1"/>
          <p:nvPr/>
        </p:nvSpPr>
        <p:spPr>
          <a:xfrm>
            <a:off x="180109" y="5518596"/>
            <a:ext cx="12011891" cy="923330"/>
          </a:xfrm>
          <a:prstGeom prst="rect">
            <a:avLst/>
          </a:prstGeom>
          <a:noFill/>
        </p:spPr>
        <p:txBody>
          <a:bodyPr wrap="square" rtlCol="0">
            <a:spAutoFit/>
          </a:bodyPr>
          <a:lstStyle/>
          <a:p>
            <a:pPr marL="285750" indent="-285750">
              <a:buClr>
                <a:srgbClr val="FF0000"/>
              </a:buClr>
              <a:buSzPct val="121000"/>
              <a:buFont typeface="Arial" panose="020B0604020202020204" pitchFamily="34" charset="0"/>
              <a:buChar char="•"/>
            </a:pPr>
            <a:r>
              <a:rPr lang="en-US" dirty="0"/>
              <a:t>Nominal exchange rate movements correlated with change in reserves</a:t>
            </a:r>
          </a:p>
          <a:p>
            <a:pPr marL="285750" indent="-285750">
              <a:buClr>
                <a:srgbClr val="FF0000"/>
              </a:buClr>
              <a:buSzPct val="121000"/>
              <a:buFont typeface="Arial" panose="020B0604020202020204" pitchFamily="34" charset="0"/>
              <a:buChar char="•"/>
            </a:pPr>
            <a:r>
              <a:rPr lang="en-US" dirty="0"/>
              <a:t>Foreign exchange reserves as on July 3, 2023 is sufficient to cover 9.7 months of projected imports for FY 23-24</a:t>
            </a:r>
          </a:p>
        </p:txBody>
      </p:sp>
      <p:sp>
        <p:nvSpPr>
          <p:cNvPr id="8" name="TextBox 7">
            <a:extLst>
              <a:ext uri="{FF2B5EF4-FFF2-40B4-BE49-F238E27FC236}">
                <a16:creationId xmlns="" xmlns:a16="http://schemas.microsoft.com/office/drawing/2014/main" id="{6C08CD35-3583-151F-C7F6-B2F28725E445}"/>
              </a:ext>
            </a:extLst>
          </p:cNvPr>
          <p:cNvSpPr txBox="1"/>
          <p:nvPr/>
        </p:nvSpPr>
        <p:spPr>
          <a:xfrm>
            <a:off x="1421802" y="5210818"/>
            <a:ext cx="3926363" cy="307777"/>
          </a:xfrm>
          <a:prstGeom prst="rect">
            <a:avLst/>
          </a:prstGeom>
          <a:noFill/>
        </p:spPr>
        <p:txBody>
          <a:bodyPr wrap="square" rtlCol="0">
            <a:spAutoFit/>
          </a:bodyPr>
          <a:lstStyle/>
          <a:p>
            <a:r>
              <a:rPr lang="en-IN" sz="1400" b="1" kern="100" dirty="0">
                <a:effectLst/>
                <a:latin typeface="Neue Haas Grotesk Text Pro (Body)"/>
                <a:ea typeface="Calibri" panose="020F0502020204030204" pitchFamily="34" charset="0"/>
                <a:cs typeface="Mangal" panose="02040503050203030202" pitchFamily="18" charset="0"/>
              </a:rPr>
              <a:t>Source: </a:t>
            </a:r>
            <a:r>
              <a:rPr lang="en-IN" sz="1400" kern="100" dirty="0">
                <a:latin typeface="Neue Haas Grotesk Text Pro (Body)"/>
                <a:ea typeface="Calibri" panose="020F0502020204030204" pitchFamily="34" charset="0"/>
                <a:cs typeface="Mangal" panose="02040503050203030202" pitchFamily="18" charset="0"/>
              </a:rPr>
              <a:t>RBI</a:t>
            </a:r>
            <a:r>
              <a:rPr lang="en-IN" sz="1400" kern="100" dirty="0">
                <a:effectLst/>
                <a:latin typeface="Neue Haas Grotesk Text Pro (Body)"/>
                <a:ea typeface="Calibri" panose="020F0502020204030204" pitchFamily="34" charset="0"/>
                <a:cs typeface="Mangal" panose="02040503050203030202" pitchFamily="18" charset="0"/>
              </a:rPr>
              <a:t> &amp; NIPFP Computations</a:t>
            </a:r>
          </a:p>
        </p:txBody>
      </p:sp>
      <p:cxnSp>
        <p:nvCxnSpPr>
          <p:cNvPr id="10" name="Straight Connector 9">
            <a:extLst>
              <a:ext uri="{FF2B5EF4-FFF2-40B4-BE49-F238E27FC236}">
                <a16:creationId xmlns="" xmlns:a16="http://schemas.microsoft.com/office/drawing/2014/main" id="{103005F3-75F3-6F83-CDE2-EF2C7FC73376}"/>
              </a:ext>
            </a:extLst>
          </p:cNvPr>
          <p:cNvCxnSpPr>
            <a:cxnSpLocks/>
          </p:cNvCxnSpPr>
          <p:nvPr/>
        </p:nvCxnSpPr>
        <p:spPr>
          <a:xfrm>
            <a:off x="0" y="1339404"/>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 xmlns:a16="http://schemas.microsoft.com/office/drawing/2014/main" id="{58446078-3C14-404D-A94B-F10A0D68EA6C}"/>
              </a:ext>
            </a:extLst>
          </p:cNvPr>
          <p:cNvGraphicFramePr>
            <a:graphicFrameLocks/>
          </p:cNvGraphicFramePr>
          <p:nvPr>
            <p:extLst>
              <p:ext uri="{D42A27DB-BD31-4B8C-83A1-F6EECF244321}">
                <p14:modId xmlns:p14="http://schemas.microsoft.com/office/powerpoint/2010/main" val="3445296269"/>
              </p:ext>
            </p:extLst>
          </p:nvPr>
        </p:nvGraphicFramePr>
        <p:xfrm>
          <a:off x="448826" y="1302018"/>
          <a:ext cx="11294347" cy="3908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5333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 xmlns:a16="http://schemas.microsoft.com/office/drawing/2014/main" id="{A1F7DC5C-93D4-0BE4-6691-6B68CF4C933A}"/>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4" name="Title 1">
            <a:extLst>
              <a:ext uri="{FF2B5EF4-FFF2-40B4-BE49-F238E27FC236}">
                <a16:creationId xmlns="" xmlns:a16="http://schemas.microsoft.com/office/drawing/2014/main" id="{BC969C21-A08B-9FCD-5548-EA7F022A2455}"/>
              </a:ext>
            </a:extLst>
          </p:cNvPr>
          <p:cNvSpPr txBox="1">
            <a:spLocks/>
          </p:cNvSpPr>
          <p:nvPr/>
        </p:nvSpPr>
        <p:spPr>
          <a:xfrm>
            <a:off x="1173707" y="2088107"/>
            <a:ext cx="9662615" cy="20471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lnSpc>
                <a:spcPct val="220000"/>
              </a:lnSpc>
            </a:pPr>
            <a:r>
              <a:rPr lang="en-US" dirty="0"/>
              <a:t>Fiscal Outlook: </a:t>
            </a:r>
          </a:p>
          <a:p>
            <a:pPr algn="ctr"/>
            <a:r>
              <a:rPr lang="en-US" dirty="0"/>
              <a:t>Central and State Governments</a:t>
            </a:r>
            <a:endParaRPr lang="en-IN" dirty="0"/>
          </a:p>
        </p:txBody>
      </p:sp>
      <p:cxnSp>
        <p:nvCxnSpPr>
          <p:cNvPr id="2" name="Straight Connector 1">
            <a:extLst>
              <a:ext uri="{FF2B5EF4-FFF2-40B4-BE49-F238E27FC236}">
                <a16:creationId xmlns="" xmlns:a16="http://schemas.microsoft.com/office/drawing/2014/main" id="{8265368B-211B-D4DC-8657-9FA9F1908EFA}"/>
              </a:ext>
            </a:extLst>
          </p:cNvPr>
          <p:cNvCxnSpPr>
            <a:cxnSpLocks/>
          </p:cNvCxnSpPr>
          <p:nvPr/>
        </p:nvCxnSpPr>
        <p:spPr>
          <a:xfrm>
            <a:off x="0" y="1380348"/>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69C937C0-4506-2295-44FA-CC2D7C3FE0D1}"/>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dirty="0"/>
          </a:p>
          <a:p>
            <a:pPr algn="ctr"/>
            <a:r>
              <a:rPr lang="en-US" dirty="0"/>
              <a:t>Part IV</a:t>
            </a:r>
            <a:endParaRPr lang="en-IN" dirty="0"/>
          </a:p>
        </p:txBody>
      </p:sp>
    </p:spTree>
    <p:extLst>
      <p:ext uri="{BB962C8B-B14F-4D97-AF65-F5344CB8AC3E}">
        <p14:creationId xmlns:p14="http://schemas.microsoft.com/office/powerpoint/2010/main" val="562573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 xmlns:a16="http://schemas.microsoft.com/office/drawing/2014/main" id="{A1F7DC5C-93D4-0BE4-6691-6B68CF4C933A}"/>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4" name="Title 1">
            <a:extLst>
              <a:ext uri="{FF2B5EF4-FFF2-40B4-BE49-F238E27FC236}">
                <a16:creationId xmlns="" xmlns:a16="http://schemas.microsoft.com/office/drawing/2014/main" id="{BC969C21-A08B-9FCD-5548-EA7F022A2455}"/>
              </a:ext>
            </a:extLst>
          </p:cNvPr>
          <p:cNvSpPr txBox="1">
            <a:spLocks/>
          </p:cNvSpPr>
          <p:nvPr/>
        </p:nvSpPr>
        <p:spPr>
          <a:xfrm>
            <a:off x="1160059" y="2405412"/>
            <a:ext cx="9662615" cy="20471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lnSpc>
                <a:spcPct val="220000"/>
              </a:lnSpc>
            </a:pPr>
            <a:r>
              <a:rPr lang="en-US" dirty="0"/>
              <a:t>Growth</a:t>
            </a:r>
            <a:endParaRPr lang="en-IN" dirty="0"/>
          </a:p>
        </p:txBody>
      </p:sp>
      <p:cxnSp>
        <p:nvCxnSpPr>
          <p:cNvPr id="2" name="Straight Connector 1">
            <a:extLst>
              <a:ext uri="{FF2B5EF4-FFF2-40B4-BE49-F238E27FC236}">
                <a16:creationId xmlns="" xmlns:a16="http://schemas.microsoft.com/office/drawing/2014/main" id="{8265368B-211B-D4DC-8657-9FA9F1908EFA}"/>
              </a:ext>
            </a:extLst>
          </p:cNvPr>
          <p:cNvCxnSpPr>
            <a:cxnSpLocks/>
          </p:cNvCxnSpPr>
          <p:nvPr/>
        </p:nvCxnSpPr>
        <p:spPr>
          <a:xfrm>
            <a:off x="0" y="1380348"/>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69C937C0-4506-2295-44FA-CC2D7C3FE0D1}"/>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dirty="0"/>
          </a:p>
          <a:p>
            <a:pPr algn="ctr"/>
            <a:r>
              <a:rPr lang="en-US" dirty="0"/>
              <a:t>Part I</a:t>
            </a:r>
            <a:endParaRPr lang="en-IN" dirty="0"/>
          </a:p>
        </p:txBody>
      </p:sp>
    </p:spTree>
    <p:extLst>
      <p:ext uri="{BB962C8B-B14F-4D97-AF65-F5344CB8AC3E}">
        <p14:creationId xmlns:p14="http://schemas.microsoft.com/office/powerpoint/2010/main" val="920832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CF2F29AE-7BC9-3CE4-A85F-B5424C6EE1FF}"/>
              </a:ext>
            </a:extLst>
          </p:cNvPr>
          <p:cNvSpPr>
            <a:spLocks noGrp="1"/>
          </p:cNvSpPr>
          <p:nvPr>
            <p:ph type="title"/>
          </p:nvPr>
        </p:nvSpPr>
        <p:spPr>
          <a:xfrm>
            <a:off x="0" y="2"/>
            <a:ext cx="12192000" cy="641444"/>
          </a:xfrm>
          <a:solidFill>
            <a:srgbClr val="66CCFF"/>
          </a:solidFill>
        </p:spPr>
        <p:txBody>
          <a:bodyPr>
            <a:noAutofit/>
          </a:bodyPr>
          <a:lstStyle/>
          <a:p>
            <a:pPr algn="ctr"/>
            <a:r>
              <a:rPr lang="en-US" sz="2400" b="1" dirty="0"/>
              <a:t>Central Government: </a:t>
            </a:r>
            <a:r>
              <a:rPr lang="en-US" sz="2400" b="1" dirty="0" smtClean="0"/>
              <a:t>Tax revenues buoyant since 2019-20, </a:t>
            </a:r>
            <a:br>
              <a:rPr lang="en-US" sz="2400" b="1" dirty="0" smtClean="0"/>
            </a:br>
            <a:r>
              <a:rPr lang="en-US" sz="2400" b="1" dirty="0" smtClean="0">
                <a:hlinkClick r:id="rId3" action="ppaction://hlinksldjump"/>
              </a:rPr>
              <a:t>sharp dip in Q1 2023-24</a:t>
            </a:r>
            <a:endParaRPr lang="en-US" sz="2400" b="1" dirty="0"/>
          </a:p>
        </p:txBody>
      </p:sp>
      <p:cxnSp>
        <p:nvCxnSpPr>
          <p:cNvPr id="6" name="Straight Connector 5">
            <a:extLst>
              <a:ext uri="{FF2B5EF4-FFF2-40B4-BE49-F238E27FC236}">
                <a16:creationId xmlns="" xmlns:a16="http://schemas.microsoft.com/office/drawing/2014/main" id="{CF272C38-EC67-4D7F-7261-993BBCEFBABB}"/>
              </a:ext>
            </a:extLst>
          </p:cNvPr>
          <p:cNvCxnSpPr>
            <a:cxnSpLocks/>
          </p:cNvCxnSpPr>
          <p:nvPr/>
        </p:nvCxnSpPr>
        <p:spPr>
          <a:xfrm>
            <a:off x="0" y="641446"/>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a:extLst>
              <a:ext uri="{FF2B5EF4-FFF2-40B4-BE49-F238E27FC236}">
                <a16:creationId xmlns="" xmlns:a16="http://schemas.microsoft.com/office/drawing/2014/main" id="{9048E95A-486D-98BC-042C-756B2847BCF3}"/>
              </a:ext>
            </a:extLst>
          </p:cNvPr>
          <p:cNvGraphicFramePr>
            <a:graphicFrameLocks noGrp="1"/>
          </p:cNvGraphicFramePr>
          <p:nvPr>
            <p:ph idx="1"/>
            <p:extLst/>
          </p:nvPr>
        </p:nvGraphicFramePr>
        <p:xfrm>
          <a:off x="5671751" y="663029"/>
          <a:ext cx="6427721" cy="3545174"/>
        </p:xfrm>
        <a:graphic>
          <a:graphicData uri="http://schemas.openxmlformats.org/drawingml/2006/table">
            <a:tbl>
              <a:tblPr firstRow="1" firstCol="1" bandRow="1">
                <a:tableStyleId>{10A1B5D5-9B99-4C35-A422-299274C87663}</a:tableStyleId>
              </a:tblPr>
              <a:tblGrid>
                <a:gridCol w="2490347">
                  <a:extLst>
                    <a:ext uri="{9D8B030D-6E8A-4147-A177-3AD203B41FA5}">
                      <a16:colId xmlns="" xmlns:a16="http://schemas.microsoft.com/office/drawing/2014/main" val="20000"/>
                    </a:ext>
                  </a:extLst>
                </a:gridCol>
                <a:gridCol w="914400">
                  <a:extLst>
                    <a:ext uri="{9D8B030D-6E8A-4147-A177-3AD203B41FA5}">
                      <a16:colId xmlns="" xmlns:a16="http://schemas.microsoft.com/office/drawing/2014/main" val="20001"/>
                    </a:ext>
                  </a:extLst>
                </a:gridCol>
                <a:gridCol w="946366">
                  <a:extLst>
                    <a:ext uri="{9D8B030D-6E8A-4147-A177-3AD203B41FA5}">
                      <a16:colId xmlns="" xmlns:a16="http://schemas.microsoft.com/office/drawing/2014/main" val="20002"/>
                    </a:ext>
                  </a:extLst>
                </a:gridCol>
                <a:gridCol w="901742">
                  <a:extLst>
                    <a:ext uri="{9D8B030D-6E8A-4147-A177-3AD203B41FA5}">
                      <a16:colId xmlns="" xmlns:a16="http://schemas.microsoft.com/office/drawing/2014/main" val="20003"/>
                    </a:ext>
                  </a:extLst>
                </a:gridCol>
                <a:gridCol w="1174866">
                  <a:extLst>
                    <a:ext uri="{9D8B030D-6E8A-4147-A177-3AD203B41FA5}">
                      <a16:colId xmlns="" xmlns:a16="http://schemas.microsoft.com/office/drawing/2014/main" val="20004"/>
                    </a:ext>
                  </a:extLst>
                </a:gridCol>
              </a:tblGrid>
              <a:tr h="149056">
                <a:tc gridSpan="4">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6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Revenue Collections 2022-23 (</a:t>
                      </a:r>
                      <a:r>
                        <a:rPr lang="en-US" sz="1600" b="1" dirty="0" smtClean="0">
                          <a:solidFill>
                            <a:srgbClr val="000000"/>
                          </a:solidFill>
                          <a:latin typeface="Calibri" panose="020F0502020204030204" pitchFamily="34" charset="0"/>
                          <a:ea typeface="Calibri" panose="020F0502020204030204" pitchFamily="34" charset="0"/>
                        </a:rPr>
                        <a:t>% change)</a:t>
                      </a:r>
                      <a:endParaRPr lang="en-IN" sz="1600" dirty="0" smtClean="0"/>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107000"/>
                        </a:lnSpc>
                        <a:spcAft>
                          <a:spcPts val="0"/>
                        </a:spcAft>
                      </a:pPr>
                      <a:endParaRPr lang="en-IN" sz="1600" dirty="0">
                        <a:effectLst/>
                        <a:latin typeface="+mn-lt"/>
                        <a:ea typeface="Calibri" panose="020F0502020204030204" pitchFamily="34" charset="0"/>
                      </a:endParaRPr>
                    </a:p>
                  </a:txBody>
                  <a:tcPr marL="68580" marR="68580" marT="0" marB="0" anchor="ctr">
                    <a:noFill/>
                  </a:tcPr>
                </a:tc>
                <a:tc hMerge="1">
                  <a:txBody>
                    <a:bodyPr/>
                    <a:lstStyle/>
                    <a:p>
                      <a:endParaRPr lang="en-IN"/>
                    </a:p>
                  </a:txBody>
                  <a:tcPr/>
                </a:tc>
                <a:tc hMerge="1">
                  <a:txBody>
                    <a:bodyPr/>
                    <a:lstStyle/>
                    <a:p>
                      <a:endParaRPr lang="en-IN"/>
                    </a:p>
                  </a:txBody>
                  <a:tcPr/>
                </a:tc>
                <a:tc>
                  <a:txBody>
                    <a:bodyPr/>
                    <a:lstStyle/>
                    <a:p>
                      <a:pPr algn="ctr">
                        <a:lnSpc>
                          <a:spcPct val="107000"/>
                        </a:lnSpc>
                        <a:spcAft>
                          <a:spcPts val="0"/>
                        </a:spcAft>
                      </a:pPr>
                      <a:endParaRPr lang="en-IN" sz="1600" b="1" dirty="0">
                        <a:effectLst/>
                        <a:latin typeface="+mn-lt"/>
                        <a:ea typeface="Calibri" panose="020F0502020204030204" pitchFamily="34"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r>
              <a:tr h="225060">
                <a:tc rowSpan="2">
                  <a:txBody>
                    <a:bodyPr/>
                    <a:lstStyle/>
                    <a:p>
                      <a:pPr>
                        <a:lnSpc>
                          <a:spcPct val="107000"/>
                        </a:lnSpc>
                        <a:spcAft>
                          <a:spcPts val="0"/>
                        </a:spcAft>
                      </a:pPr>
                      <a:r>
                        <a:rPr lang="en-US" sz="1600" dirty="0">
                          <a:effectLst/>
                          <a:latin typeface="+mn-lt"/>
                        </a:rPr>
                        <a:t> Indicators</a:t>
                      </a:r>
                      <a:endParaRPr lang="en-IN" sz="1600" dirty="0">
                        <a:effectLst/>
                        <a:latin typeface="+mn-lt"/>
                        <a:ea typeface="Calibri" panose="020F0502020204030204" pitchFamily="34" charset="0"/>
                      </a:endParaRPr>
                    </a:p>
                  </a:txBody>
                  <a:tcPr marL="68580" marR="68580" marT="0" marB="0">
                    <a:lnT w="12700" cmpd="sng">
                      <a:noFill/>
                    </a:lnT>
                    <a:solidFill>
                      <a:schemeClr val="accent6"/>
                    </a:solidFill>
                  </a:tcPr>
                </a:tc>
                <a:tc gridSpan="3">
                  <a:txBody>
                    <a:bodyPr/>
                    <a:lstStyle/>
                    <a:p>
                      <a:pPr algn="ctr">
                        <a:lnSpc>
                          <a:spcPct val="107000"/>
                        </a:lnSpc>
                        <a:spcAft>
                          <a:spcPts val="0"/>
                        </a:spcAft>
                      </a:pPr>
                      <a:r>
                        <a:rPr lang="en-US" sz="1600" dirty="0">
                          <a:solidFill>
                            <a:schemeClr val="bg1"/>
                          </a:solidFill>
                          <a:effectLst/>
                          <a:latin typeface="+mn-lt"/>
                          <a:ea typeface="Calibri" panose="020F0502020204030204" pitchFamily="34" charset="0"/>
                        </a:rPr>
                        <a:t>Annual growth over</a:t>
                      </a:r>
                      <a:endParaRPr lang="en-IN" sz="1600" dirty="0">
                        <a:solidFill>
                          <a:schemeClr val="bg1"/>
                        </a:solidFill>
                        <a:effectLst/>
                        <a:latin typeface="+mn-lt"/>
                        <a:ea typeface="Calibri" panose="020F0502020204030204" pitchFamily="34" charset="0"/>
                      </a:endParaRPr>
                    </a:p>
                  </a:txBody>
                  <a:tcPr marL="68580" marR="68580" marT="0" marB="0" anchor="ctr">
                    <a:lnT w="12700" cmpd="sng">
                      <a:noFill/>
                    </a:lnT>
                    <a:solidFill>
                      <a:schemeClr val="accent6"/>
                    </a:solidFill>
                  </a:tcPr>
                </a:tc>
                <a:tc hMerge="1">
                  <a:txBody>
                    <a:bodyPr/>
                    <a:lstStyle/>
                    <a:p>
                      <a:endParaRPr lang="en-IN"/>
                    </a:p>
                  </a:txBody>
                  <a:tcPr/>
                </a:tc>
                <a:tc hMerge="1">
                  <a:txBody>
                    <a:bodyPr/>
                    <a:lstStyle/>
                    <a:p>
                      <a:endParaRPr lang="en-IN"/>
                    </a:p>
                  </a:txBody>
                  <a:tcPr/>
                </a:tc>
                <a:tc rowSpan="2">
                  <a:txBody>
                    <a:bodyPr/>
                    <a:lstStyle/>
                    <a:p>
                      <a:pPr algn="ctr">
                        <a:lnSpc>
                          <a:spcPct val="107000"/>
                        </a:lnSpc>
                        <a:spcAft>
                          <a:spcPts val="0"/>
                        </a:spcAft>
                      </a:pPr>
                      <a:r>
                        <a:rPr lang="en-IN" sz="1600" b="1" kern="1200" dirty="0" smtClean="0">
                          <a:solidFill>
                            <a:schemeClr val="dk1"/>
                          </a:solidFill>
                          <a:effectLst/>
                          <a:latin typeface="+mn-lt"/>
                          <a:ea typeface="+mn-ea"/>
                          <a:cs typeface="+mn-cs"/>
                        </a:rPr>
                        <a:t>2023-24BE </a:t>
                      </a:r>
                      <a:r>
                        <a:rPr lang="en-IN" sz="1600" b="1" kern="1200" dirty="0">
                          <a:solidFill>
                            <a:schemeClr val="dk1"/>
                          </a:solidFill>
                          <a:effectLst/>
                          <a:latin typeface="+mn-lt"/>
                          <a:ea typeface="+mn-ea"/>
                          <a:cs typeface="+mn-cs"/>
                        </a:rPr>
                        <a:t>over </a:t>
                      </a:r>
                      <a:endParaRPr lang="en-IN" sz="1600" b="1" kern="1200" dirty="0" smtClean="0">
                        <a:solidFill>
                          <a:schemeClr val="dk1"/>
                        </a:solidFill>
                        <a:effectLst/>
                        <a:latin typeface="+mn-lt"/>
                        <a:ea typeface="+mn-ea"/>
                        <a:cs typeface="+mn-cs"/>
                      </a:endParaRPr>
                    </a:p>
                    <a:p>
                      <a:pPr algn="ctr">
                        <a:lnSpc>
                          <a:spcPct val="107000"/>
                        </a:lnSpc>
                        <a:spcAft>
                          <a:spcPts val="0"/>
                        </a:spcAft>
                      </a:pPr>
                      <a:r>
                        <a:rPr lang="en-IN" sz="1600" b="1" kern="1200" dirty="0" smtClean="0">
                          <a:solidFill>
                            <a:schemeClr val="dk1"/>
                          </a:solidFill>
                          <a:effectLst/>
                          <a:latin typeface="+mn-lt"/>
                          <a:ea typeface="+mn-ea"/>
                          <a:cs typeface="+mn-cs"/>
                        </a:rPr>
                        <a:t>2022-23RE</a:t>
                      </a:r>
                      <a:endParaRPr lang="en-IN" sz="1600" b="1" dirty="0">
                        <a:effectLst/>
                        <a:latin typeface="+mn-lt"/>
                        <a:ea typeface="Calibri" panose="020F0502020204030204" pitchFamily="34" charset="0"/>
                      </a:endParaRPr>
                    </a:p>
                  </a:txBody>
                  <a:tcPr marL="68580" marR="68580" marT="0" marB="0" anchor="ctr">
                    <a:lnT w="12700" cmpd="sng">
                      <a:noFill/>
                    </a:lnT>
                    <a:solidFill>
                      <a:schemeClr val="accent6"/>
                    </a:solidFill>
                  </a:tcPr>
                </a:tc>
                <a:extLst>
                  <a:ext uri="{0D108BD9-81ED-4DB2-BD59-A6C34878D82A}">
                    <a16:rowId xmlns="" xmlns:a16="http://schemas.microsoft.com/office/drawing/2014/main" val="10000"/>
                  </a:ext>
                </a:extLst>
              </a:tr>
              <a:tr h="564628">
                <a:tc vMerge="1">
                  <a:txBody>
                    <a:bodyPr/>
                    <a:lstStyle/>
                    <a:p>
                      <a:endParaRPr lang="en-IN"/>
                    </a:p>
                  </a:txBody>
                  <a:tcPr/>
                </a:tc>
                <a:tc>
                  <a:txBody>
                    <a:bodyPr/>
                    <a:lstStyle/>
                    <a:p>
                      <a:pPr algn="ctr">
                        <a:lnSpc>
                          <a:spcPct val="107000"/>
                        </a:lnSpc>
                        <a:spcAft>
                          <a:spcPts val="0"/>
                        </a:spcAft>
                      </a:pPr>
                      <a:r>
                        <a:rPr lang="en-US" sz="1600" b="1" dirty="0" smtClean="0">
                          <a:effectLst/>
                          <a:latin typeface="+mn-lt"/>
                        </a:rPr>
                        <a:t>2019-20</a:t>
                      </a:r>
                      <a:endParaRPr lang="en-IN" sz="1600" b="1" dirty="0">
                        <a:effectLst/>
                        <a:latin typeface="+mn-lt"/>
                        <a:ea typeface="Calibri" panose="020F0502020204030204" pitchFamily="34" charset="0"/>
                      </a:endParaRPr>
                    </a:p>
                  </a:txBody>
                  <a:tcPr marL="68580" marR="68580" marT="0" marB="0">
                    <a:solidFill>
                      <a:schemeClr val="accent6"/>
                    </a:solidFill>
                  </a:tcPr>
                </a:tc>
                <a:tc>
                  <a:txBody>
                    <a:bodyPr/>
                    <a:lstStyle/>
                    <a:p>
                      <a:pPr algn="ctr">
                        <a:lnSpc>
                          <a:spcPct val="107000"/>
                        </a:lnSpc>
                        <a:spcAft>
                          <a:spcPts val="0"/>
                        </a:spcAft>
                      </a:pPr>
                      <a:r>
                        <a:rPr lang="en-US" sz="1600" b="1" dirty="0" smtClean="0">
                          <a:effectLst/>
                          <a:latin typeface="+mn-lt"/>
                        </a:rPr>
                        <a:t>2020-21</a:t>
                      </a:r>
                      <a:endParaRPr lang="en-IN" sz="1600" b="1" dirty="0">
                        <a:effectLst/>
                        <a:latin typeface="+mn-lt"/>
                        <a:ea typeface="Calibri" panose="020F0502020204030204" pitchFamily="34" charset="0"/>
                      </a:endParaRPr>
                    </a:p>
                  </a:txBody>
                  <a:tcPr marL="68580" marR="68580" marT="0" marB="0">
                    <a:solidFill>
                      <a:schemeClr val="accent6"/>
                    </a:solidFill>
                  </a:tcPr>
                </a:tc>
                <a:tc>
                  <a:txBody>
                    <a:bodyPr/>
                    <a:lstStyle/>
                    <a:p>
                      <a:pPr algn="ctr">
                        <a:lnSpc>
                          <a:spcPct val="107000"/>
                        </a:lnSpc>
                        <a:spcAft>
                          <a:spcPts val="0"/>
                        </a:spcAft>
                      </a:pPr>
                      <a:r>
                        <a:rPr lang="en-US" sz="1600" b="1" dirty="0" smtClean="0">
                          <a:effectLst/>
                          <a:latin typeface="+mn-lt"/>
                        </a:rPr>
                        <a:t>2021-22</a:t>
                      </a:r>
                      <a:endParaRPr lang="en-IN" sz="1600" b="1" dirty="0">
                        <a:effectLst/>
                        <a:latin typeface="+mn-lt"/>
                        <a:ea typeface="Calibri" panose="020F0502020204030204" pitchFamily="34" charset="0"/>
                      </a:endParaRPr>
                    </a:p>
                  </a:txBody>
                  <a:tcPr marL="68580" marR="68580" marT="0" marB="0">
                    <a:solidFill>
                      <a:schemeClr val="accent6"/>
                    </a:solidFill>
                  </a:tcPr>
                </a:tc>
                <a:tc vMerge="1">
                  <a:txBody>
                    <a:bodyPr/>
                    <a:lstStyle/>
                    <a:p>
                      <a:pPr algn="ctr">
                        <a:lnSpc>
                          <a:spcPct val="107000"/>
                        </a:lnSpc>
                        <a:spcAft>
                          <a:spcPts val="0"/>
                        </a:spcAft>
                      </a:pPr>
                      <a:endParaRPr lang="en-IN" sz="1600" b="0" dirty="0">
                        <a:effectLst/>
                        <a:latin typeface="Calibri" panose="020F0502020204030204" pitchFamily="34" charset="0"/>
                        <a:ea typeface="Calibri" panose="020F0502020204030204" pitchFamily="34" charset="0"/>
                      </a:endParaRPr>
                    </a:p>
                  </a:txBody>
                  <a:tcPr marL="68580" marR="68580" marT="0" marB="0">
                    <a:solidFill>
                      <a:schemeClr val="accent6"/>
                    </a:solidFill>
                  </a:tcPr>
                </a:tc>
                <a:extLst>
                  <a:ext uri="{0D108BD9-81ED-4DB2-BD59-A6C34878D82A}">
                    <a16:rowId xmlns="" xmlns:a16="http://schemas.microsoft.com/office/drawing/2014/main" val="10001"/>
                  </a:ext>
                </a:extLst>
              </a:tr>
              <a:tr h="223148">
                <a:tc>
                  <a:txBody>
                    <a:bodyPr/>
                    <a:lstStyle/>
                    <a:p>
                      <a:pPr>
                        <a:lnSpc>
                          <a:spcPct val="107000"/>
                        </a:lnSpc>
                        <a:spcAft>
                          <a:spcPts val="0"/>
                        </a:spcAft>
                      </a:pPr>
                      <a:r>
                        <a:rPr lang="en-IN" sz="1600" b="0" dirty="0">
                          <a:solidFill>
                            <a:srgbClr val="FF0000"/>
                          </a:solidFill>
                          <a:effectLst/>
                          <a:latin typeface="+mn-lt"/>
                          <a:ea typeface="Times New Roman" panose="02020603050405020304" pitchFamily="18" charset="0"/>
                          <a:cs typeface="Times New Roman" panose="02020603050405020304" pitchFamily="18" charset="0"/>
                        </a:rPr>
                        <a:t>Nominal GDP </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b="0" dirty="0" smtClean="0">
                          <a:solidFill>
                            <a:srgbClr val="FF0000"/>
                          </a:solidFill>
                          <a:effectLst/>
                          <a:latin typeface="+mn-lt"/>
                          <a:ea typeface="Times New Roman" panose="02020603050405020304" pitchFamily="18" charset="0"/>
                          <a:cs typeface="Times New Roman" panose="02020603050405020304" pitchFamily="18" charset="0"/>
                        </a:rPr>
                        <a:t>10.7</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b="0" dirty="0" smtClean="0">
                          <a:solidFill>
                            <a:srgbClr val="FF0000"/>
                          </a:solidFill>
                          <a:effectLst/>
                          <a:latin typeface="+mn-lt"/>
                          <a:ea typeface="Times New Roman" panose="02020603050405020304" pitchFamily="18" charset="0"/>
                          <a:cs typeface="Times New Roman" panose="02020603050405020304" pitchFamily="18" charset="0"/>
                        </a:rPr>
                        <a:t>17.2</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b="0" dirty="0" smtClean="0">
                          <a:solidFill>
                            <a:srgbClr val="FF0000"/>
                          </a:solidFill>
                          <a:effectLst/>
                          <a:latin typeface="+mn-lt"/>
                          <a:ea typeface="Times New Roman" panose="02020603050405020304" pitchFamily="18" charset="0"/>
                          <a:cs typeface="Times New Roman" panose="02020603050405020304" pitchFamily="18" charset="0"/>
                        </a:rPr>
                        <a:t>16.1</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215900" algn="r">
                        <a:lnSpc>
                          <a:spcPct val="107000"/>
                        </a:lnSpc>
                        <a:spcAft>
                          <a:spcPts val="0"/>
                        </a:spcAft>
                      </a:pPr>
                      <a:r>
                        <a:rPr lang="en-IN" sz="1600" b="0" dirty="0" smtClean="0">
                          <a:solidFill>
                            <a:srgbClr val="FF0000"/>
                          </a:solidFill>
                          <a:effectLst/>
                          <a:latin typeface="+mn-lt"/>
                          <a:ea typeface="Times New Roman" panose="02020603050405020304" pitchFamily="18" charset="0"/>
                          <a:cs typeface="Times New Roman" panose="02020603050405020304" pitchFamily="18" charset="0"/>
                        </a:rPr>
                        <a:t>10.8</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2"/>
                  </a:ext>
                </a:extLst>
              </a:tr>
              <a:tr h="223148">
                <a:tc>
                  <a:txBody>
                    <a:bodyPr/>
                    <a:lstStyle/>
                    <a:p>
                      <a:pPr>
                        <a:lnSpc>
                          <a:spcPct val="107000"/>
                        </a:lnSpc>
                        <a:spcAft>
                          <a:spcPts val="0"/>
                        </a:spcAft>
                      </a:pPr>
                      <a:r>
                        <a:rPr lang="en-IN" sz="1600" b="0" dirty="0">
                          <a:solidFill>
                            <a:srgbClr val="000000"/>
                          </a:solidFill>
                          <a:effectLst/>
                          <a:latin typeface="+mn-lt"/>
                          <a:ea typeface="Times New Roman" panose="02020603050405020304" pitchFamily="18" charset="0"/>
                          <a:cs typeface="Times New Roman" panose="02020603050405020304" pitchFamily="18" charset="0"/>
                        </a:rPr>
                        <a:t>Centre’s Net Revenue* </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12.3</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20.8</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9.8</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215900"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12.1</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3"/>
                  </a:ext>
                </a:extLst>
              </a:tr>
              <a:tr h="306275">
                <a:tc>
                  <a:txBody>
                    <a:bodyPr/>
                    <a:lstStyle/>
                    <a:p>
                      <a:pPr>
                        <a:lnSpc>
                          <a:spcPct val="107000"/>
                        </a:lnSpc>
                        <a:spcAft>
                          <a:spcPts val="0"/>
                        </a:spcAft>
                      </a:pPr>
                      <a:r>
                        <a:rPr lang="en-IN" sz="1600" b="0" dirty="0">
                          <a:solidFill>
                            <a:srgbClr val="000000"/>
                          </a:solidFill>
                          <a:effectLst/>
                          <a:latin typeface="+mn-lt"/>
                          <a:ea typeface="Times New Roman" panose="02020603050405020304" pitchFamily="18" charset="0"/>
                          <a:cs typeface="Times New Roman" panose="02020603050405020304" pitchFamily="18" charset="0"/>
                        </a:rPr>
                        <a:t>Gross Tax Revenue </a:t>
                      </a:r>
                      <a:r>
                        <a:rPr lang="en-IN" sz="1400" b="0" dirty="0">
                          <a:solidFill>
                            <a:srgbClr val="000000"/>
                          </a:solidFill>
                          <a:effectLst/>
                          <a:latin typeface="+mn-lt"/>
                          <a:ea typeface="Times New Roman" panose="02020603050405020304" pitchFamily="18" charset="0"/>
                          <a:cs typeface="Times New Roman" panose="02020603050405020304" pitchFamily="18" charset="0"/>
                        </a:rPr>
                        <a:t>(GTR)</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22.8</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12.7</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215900"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10.4</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4"/>
                  </a:ext>
                </a:extLst>
              </a:tr>
              <a:tr h="223148">
                <a:tc>
                  <a:txBody>
                    <a:bodyPr/>
                    <a:lstStyle/>
                    <a:p>
                      <a:pPr>
                        <a:lnSpc>
                          <a:spcPct val="107000"/>
                        </a:lnSpc>
                        <a:spcAft>
                          <a:spcPts val="0"/>
                        </a:spcAft>
                      </a:pPr>
                      <a:r>
                        <a:rPr lang="en-IN" sz="1600" b="0" dirty="0">
                          <a:solidFill>
                            <a:srgbClr val="000000"/>
                          </a:solidFill>
                          <a:effectLst/>
                          <a:latin typeface="+mn-lt"/>
                          <a:ea typeface="Times New Roman" panose="02020603050405020304" pitchFamily="18" charset="0"/>
                          <a:cs typeface="Times New Roman" panose="02020603050405020304" pitchFamily="18" charset="0"/>
                        </a:rPr>
                        <a:t>Corporation Tax</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14.0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34.4</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16.0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215900"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10.5</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5"/>
                  </a:ext>
                </a:extLst>
              </a:tr>
              <a:tr h="223148">
                <a:tc>
                  <a:txBody>
                    <a:bodyPr/>
                    <a:lstStyle/>
                    <a:p>
                      <a:pPr>
                        <a:lnSpc>
                          <a:spcPct val="107000"/>
                        </a:lnSpc>
                        <a:spcAft>
                          <a:spcPts val="0"/>
                        </a:spcAft>
                      </a:pPr>
                      <a:r>
                        <a:rPr lang="en-IN" sz="1600" b="0" dirty="0">
                          <a:solidFill>
                            <a:srgbClr val="000000"/>
                          </a:solidFill>
                          <a:effectLst/>
                          <a:latin typeface="+mn-lt"/>
                          <a:ea typeface="Times New Roman" panose="02020603050405020304" pitchFamily="18" charset="0"/>
                          <a:cs typeface="Times New Roman" panose="02020603050405020304" pitchFamily="18" charset="0"/>
                        </a:rPr>
                        <a:t>Income tax</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19.0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31.2</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215900"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10.5</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6"/>
                  </a:ext>
                </a:extLst>
              </a:tr>
              <a:tr h="223148">
                <a:tc>
                  <a:txBody>
                    <a:bodyPr/>
                    <a:lstStyle/>
                    <a:p>
                      <a:pPr>
                        <a:lnSpc>
                          <a:spcPct val="107000"/>
                        </a:lnSpc>
                        <a:spcAft>
                          <a:spcPts val="0"/>
                        </a:spcAft>
                      </a:pPr>
                      <a:r>
                        <a:rPr lang="en-IN" sz="1600" b="0" dirty="0">
                          <a:solidFill>
                            <a:srgbClr val="000000"/>
                          </a:solidFill>
                          <a:effectLst/>
                          <a:latin typeface="+mn-lt"/>
                          <a:ea typeface="Times New Roman" panose="02020603050405020304" pitchFamily="18" charset="0"/>
                          <a:cs typeface="Times New Roman" panose="02020603050405020304" pitchFamily="18" charset="0"/>
                        </a:rPr>
                        <a:t>Union Excise duties</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a:solidFill>
                            <a:srgbClr val="FF0000"/>
                          </a:solidFill>
                          <a:effectLst/>
                          <a:latin typeface="+mn-lt"/>
                          <a:ea typeface="Times New Roman" panose="02020603050405020304" pitchFamily="18" charset="0"/>
                          <a:cs typeface="Times New Roman" panose="02020603050405020304" pitchFamily="18" charset="0"/>
                        </a:rPr>
                        <a:t>-</a:t>
                      </a:r>
                      <a:r>
                        <a:rPr lang="en-IN" sz="1600" dirty="0" smtClean="0">
                          <a:solidFill>
                            <a:srgbClr val="FF0000"/>
                          </a:solidFill>
                          <a:effectLst/>
                          <a:latin typeface="+mn-lt"/>
                          <a:ea typeface="Times New Roman" panose="02020603050405020304" pitchFamily="18" charset="0"/>
                          <a:cs typeface="Times New Roman" panose="02020603050405020304" pitchFamily="18" charset="0"/>
                        </a:rPr>
                        <a:t>9.5</a:t>
                      </a:r>
                      <a:endParaRPr lang="en-IN" sz="160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a:solidFill>
                            <a:srgbClr val="FF0000"/>
                          </a:solidFill>
                          <a:effectLst/>
                          <a:latin typeface="+mn-lt"/>
                          <a:ea typeface="Times New Roman" panose="02020603050405020304" pitchFamily="18" charset="0"/>
                          <a:cs typeface="Times New Roman" panose="02020603050405020304" pitchFamily="18" charset="0"/>
                        </a:rPr>
                        <a:t>-</a:t>
                      </a:r>
                      <a:r>
                        <a:rPr lang="en-IN" sz="1600" dirty="0" smtClean="0">
                          <a:solidFill>
                            <a:srgbClr val="FF0000"/>
                          </a:solidFill>
                          <a:effectLst/>
                          <a:latin typeface="+mn-lt"/>
                          <a:ea typeface="Times New Roman" panose="02020603050405020304" pitchFamily="18" charset="0"/>
                          <a:cs typeface="Times New Roman" panose="02020603050405020304" pitchFamily="18" charset="0"/>
                        </a:rPr>
                        <a:t>18.4</a:t>
                      </a:r>
                      <a:endParaRPr lang="en-IN" sz="160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215900"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5.9</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7"/>
                  </a:ext>
                </a:extLst>
              </a:tr>
              <a:tr h="223148">
                <a:tc>
                  <a:txBody>
                    <a:bodyPr/>
                    <a:lstStyle/>
                    <a:p>
                      <a:pPr>
                        <a:lnSpc>
                          <a:spcPct val="107000"/>
                        </a:lnSpc>
                        <a:spcAft>
                          <a:spcPts val="0"/>
                        </a:spcAft>
                      </a:pPr>
                      <a:r>
                        <a:rPr lang="en-IN" sz="1600" b="0" dirty="0" smtClean="0">
                          <a:solidFill>
                            <a:srgbClr val="000000"/>
                          </a:solidFill>
                          <a:effectLst/>
                          <a:latin typeface="+mn-lt"/>
                          <a:ea typeface="Times New Roman" panose="02020603050405020304" pitchFamily="18" charset="0"/>
                          <a:cs typeface="Times New Roman" panose="02020603050405020304" pitchFamily="18" charset="0"/>
                        </a:rPr>
                        <a:t>CGST</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13.3</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21.5</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215900"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12.1</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8"/>
                  </a:ext>
                </a:extLst>
              </a:tr>
              <a:tr h="223148">
                <a:tc>
                  <a:txBody>
                    <a:bodyPr/>
                    <a:lstStyle/>
                    <a:p>
                      <a:pPr>
                        <a:lnSpc>
                          <a:spcPct val="107000"/>
                        </a:lnSpc>
                        <a:spcAft>
                          <a:spcPts val="0"/>
                        </a:spcAft>
                      </a:pPr>
                      <a:r>
                        <a:rPr lang="en-IN" sz="1600" b="0" dirty="0">
                          <a:solidFill>
                            <a:srgbClr val="000000"/>
                          </a:solidFill>
                          <a:effectLst/>
                          <a:latin typeface="+mn-lt"/>
                          <a:ea typeface="Times New Roman" panose="02020603050405020304" pitchFamily="18" charset="0"/>
                          <a:cs typeface="Times New Roman" panose="02020603050405020304" pitchFamily="18" charset="0"/>
                        </a:rPr>
                        <a:t>Customs duty</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25.0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25.8</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6.8</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215900" algn="r">
                        <a:lnSpc>
                          <a:spcPct val="107000"/>
                        </a:lnSpc>
                        <a:spcAft>
                          <a:spcPts val="0"/>
                        </a:spcAft>
                      </a:pPr>
                      <a:r>
                        <a:rPr lang="en-IN" sz="1600" dirty="0" smtClean="0">
                          <a:solidFill>
                            <a:srgbClr val="000000"/>
                          </a:solidFill>
                          <a:effectLst/>
                          <a:latin typeface="+mn-lt"/>
                          <a:ea typeface="Times New Roman" panose="02020603050405020304" pitchFamily="18" charset="0"/>
                          <a:cs typeface="Times New Roman" panose="02020603050405020304" pitchFamily="18" charset="0"/>
                        </a:rPr>
                        <a:t>11.0</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9"/>
                  </a:ext>
                </a:extLst>
              </a:tr>
              <a:tr h="325973">
                <a:tc>
                  <a:txBody>
                    <a:bodyPr/>
                    <a:lstStyle/>
                    <a:p>
                      <a:pPr>
                        <a:lnSpc>
                          <a:spcPct val="107000"/>
                        </a:lnSpc>
                        <a:spcAft>
                          <a:spcPts val="0"/>
                        </a:spcAft>
                      </a:pPr>
                      <a:r>
                        <a:rPr lang="en-IN" sz="1600" b="0" dirty="0">
                          <a:solidFill>
                            <a:srgbClr val="000000"/>
                          </a:solidFill>
                          <a:effectLst/>
                          <a:latin typeface="+mn-lt"/>
                          <a:ea typeface="Times New Roman" panose="02020603050405020304" pitchFamily="18" charset="0"/>
                          <a:cs typeface="Times New Roman" panose="02020603050405020304" pitchFamily="18" charset="0"/>
                        </a:rPr>
                        <a:t>Non-Tax Revenue (NTR)</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b="0" dirty="0">
                          <a:solidFill>
                            <a:srgbClr val="FF0000"/>
                          </a:solidFill>
                          <a:effectLst/>
                          <a:latin typeface="+mn-lt"/>
                          <a:ea typeface="Times New Roman" panose="02020603050405020304" pitchFamily="18" charset="0"/>
                          <a:cs typeface="Times New Roman" panose="02020603050405020304" pitchFamily="18" charset="0"/>
                        </a:rPr>
                        <a:t>-</a:t>
                      </a:r>
                      <a:r>
                        <a:rPr lang="en-IN" sz="1600" b="0" dirty="0" smtClean="0">
                          <a:solidFill>
                            <a:srgbClr val="FF0000"/>
                          </a:solidFill>
                          <a:effectLst/>
                          <a:latin typeface="+mn-lt"/>
                          <a:ea typeface="Times New Roman" panose="02020603050405020304" pitchFamily="18" charset="0"/>
                          <a:cs typeface="Times New Roman" panose="02020603050405020304" pitchFamily="18" charset="0"/>
                        </a:rPr>
                        <a:t>4.4</a:t>
                      </a:r>
                      <a:endParaRPr lang="en-IN" sz="1600" b="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b="0" dirty="0" smtClean="0">
                          <a:effectLst/>
                          <a:latin typeface="+mn-lt"/>
                          <a:ea typeface="Times New Roman" panose="02020603050405020304" pitchFamily="18" charset="0"/>
                          <a:cs typeface="Times New Roman" panose="02020603050405020304" pitchFamily="18" charset="0"/>
                        </a:rPr>
                        <a:t>17.3</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144145" algn="r">
                        <a:lnSpc>
                          <a:spcPct val="107000"/>
                        </a:lnSpc>
                        <a:spcAft>
                          <a:spcPts val="0"/>
                        </a:spcAft>
                      </a:pPr>
                      <a:r>
                        <a:rPr lang="en-IN" sz="1600" b="0" dirty="0">
                          <a:solidFill>
                            <a:srgbClr val="FF0000"/>
                          </a:solidFill>
                          <a:effectLst/>
                          <a:latin typeface="+mn-lt"/>
                          <a:ea typeface="Times New Roman" panose="02020603050405020304" pitchFamily="18" charset="0"/>
                          <a:cs typeface="Times New Roman" panose="02020603050405020304" pitchFamily="18" charset="0"/>
                        </a:rPr>
                        <a:t>-</a:t>
                      </a:r>
                      <a:r>
                        <a:rPr lang="en-IN" sz="1600" b="0" dirty="0" smtClean="0">
                          <a:solidFill>
                            <a:srgbClr val="FF0000"/>
                          </a:solidFill>
                          <a:effectLst/>
                          <a:latin typeface="+mn-lt"/>
                          <a:ea typeface="Times New Roman" panose="02020603050405020304" pitchFamily="18" charset="0"/>
                          <a:cs typeface="Times New Roman" panose="02020603050405020304" pitchFamily="18" charset="0"/>
                        </a:rPr>
                        <a:t>21.6</a:t>
                      </a:r>
                      <a:endParaRPr lang="en-IN" sz="1600" b="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R="215900" algn="r">
                        <a:lnSpc>
                          <a:spcPct val="107000"/>
                        </a:lnSpc>
                        <a:spcAft>
                          <a:spcPts val="0"/>
                        </a:spcAft>
                      </a:pPr>
                      <a:r>
                        <a:rPr lang="en-IN" sz="1600" b="0" dirty="0" smtClean="0">
                          <a:solidFill>
                            <a:srgbClr val="000000"/>
                          </a:solidFill>
                          <a:effectLst/>
                          <a:latin typeface="+mn-lt"/>
                          <a:ea typeface="Times New Roman" panose="02020603050405020304" pitchFamily="18" charset="0"/>
                          <a:cs typeface="Times New Roman" panose="02020603050405020304" pitchFamily="18" charset="0"/>
                        </a:rPr>
                        <a:t>15.2</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10"/>
                  </a:ext>
                </a:extLst>
              </a:tr>
            </a:tbl>
          </a:graphicData>
        </a:graphic>
      </p:graphicFrame>
      <p:sp>
        <p:nvSpPr>
          <p:cNvPr id="9" name="Rectangle 8">
            <a:extLst>
              <a:ext uri="{FF2B5EF4-FFF2-40B4-BE49-F238E27FC236}">
                <a16:creationId xmlns="" xmlns:a16="http://schemas.microsoft.com/office/drawing/2014/main" id="{87EBA12E-3042-163D-F1D3-9E0BF0AD5CD0}"/>
              </a:ext>
            </a:extLst>
          </p:cNvPr>
          <p:cNvSpPr/>
          <p:nvPr/>
        </p:nvSpPr>
        <p:spPr>
          <a:xfrm>
            <a:off x="5671751" y="4121431"/>
            <a:ext cx="5840235" cy="322845"/>
          </a:xfrm>
          <a:prstGeom prst="rect">
            <a:avLst/>
          </a:prstGeom>
        </p:spPr>
        <p:txBody>
          <a:bodyPr wrap="square">
            <a:spAutoFit/>
          </a:bodyPr>
          <a:lstStyle/>
          <a:p>
            <a:pPr>
              <a:lnSpc>
                <a:spcPct val="107000"/>
              </a:lnSpc>
              <a:spcAft>
                <a:spcPts val="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Note: * net of states’ share in central taxes &amp; collections under NCCD.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 xmlns:a16="http://schemas.microsoft.com/office/drawing/2014/main" id="{DE1B02B5-9868-293F-1FED-743AD7FF28E4}"/>
              </a:ext>
            </a:extLst>
          </p:cNvPr>
          <p:cNvSpPr txBox="1"/>
          <p:nvPr/>
        </p:nvSpPr>
        <p:spPr>
          <a:xfrm>
            <a:off x="86811" y="893059"/>
            <a:ext cx="5584940" cy="3616375"/>
          </a:xfrm>
          <a:prstGeom prst="rect">
            <a:avLst/>
          </a:prstGeom>
          <a:noFill/>
        </p:spPr>
        <p:txBody>
          <a:bodyPr wrap="square" rtlCol="0">
            <a:spAutoFit/>
          </a:bodyPr>
          <a:lstStyle/>
          <a:p>
            <a:pPr marL="216000" lvl="0" indent="-216000">
              <a:spcBef>
                <a:spcPts val="600"/>
              </a:spcBef>
              <a:spcAft>
                <a:spcPts val="600"/>
              </a:spcAft>
              <a:buClr>
                <a:srgbClr val="FF0000"/>
              </a:buClr>
              <a:buFont typeface="Wingdings" panose="05000000000000000000" pitchFamily="2" charset="2"/>
              <a:buChar char="§"/>
            </a:pPr>
            <a:r>
              <a:rPr lang="en-IN" dirty="0"/>
              <a:t>All tax revenues buoyant except Excise Duties. </a:t>
            </a:r>
          </a:p>
          <a:p>
            <a:pPr marL="216000" lvl="0" indent="-216000">
              <a:spcBef>
                <a:spcPts val="600"/>
              </a:spcBef>
              <a:spcAft>
                <a:spcPts val="600"/>
              </a:spcAft>
              <a:buClr>
                <a:srgbClr val="FF0000"/>
              </a:buClr>
              <a:buFont typeface="Wingdings" panose="05000000000000000000" pitchFamily="2" charset="2"/>
              <a:buChar char="§"/>
            </a:pPr>
            <a:r>
              <a:rPr lang="en-IN" dirty="0" smtClean="0"/>
              <a:t>GTR has grown at 15% annually since </a:t>
            </a:r>
            <a:r>
              <a:rPr lang="en-IN" dirty="0"/>
              <a:t>2019-20 (last pre-</a:t>
            </a:r>
            <a:r>
              <a:rPr lang="en-IN" dirty="0" err="1"/>
              <a:t>covid</a:t>
            </a:r>
            <a:r>
              <a:rPr lang="en-IN" dirty="0"/>
              <a:t> normal year) </a:t>
            </a:r>
            <a:r>
              <a:rPr lang="en-IN" dirty="0" smtClean="0"/>
              <a:t>against </a:t>
            </a:r>
            <a:r>
              <a:rPr lang="en-IN" dirty="0"/>
              <a:t>nominal GDP growth </a:t>
            </a:r>
            <a:r>
              <a:rPr lang="en-IN" dirty="0" smtClean="0"/>
              <a:t>of </a:t>
            </a:r>
            <a:r>
              <a:rPr lang="en-IN" dirty="0"/>
              <a:t>10.7</a:t>
            </a:r>
            <a:r>
              <a:rPr lang="en-IN" dirty="0" smtClean="0"/>
              <a:t>%</a:t>
            </a:r>
            <a:endParaRPr lang="en-IN" dirty="0"/>
          </a:p>
          <a:p>
            <a:pPr marL="463550" lvl="1" indent="-285750">
              <a:spcBef>
                <a:spcPts val="300"/>
              </a:spcBef>
              <a:spcAft>
                <a:spcPts val="600"/>
              </a:spcAft>
              <a:buClr>
                <a:srgbClr val="FF0000"/>
              </a:buClr>
              <a:buFontTx/>
              <a:buChar char="-"/>
              <a:tabLst>
                <a:tab pos="450850" algn="l"/>
              </a:tabLst>
            </a:pPr>
            <a:r>
              <a:rPr lang="en-IN" dirty="0" smtClean="0"/>
              <a:t>Income </a:t>
            </a:r>
            <a:r>
              <a:rPr lang="en-IN" dirty="0"/>
              <a:t>tax </a:t>
            </a:r>
            <a:r>
              <a:rPr lang="en-IN" dirty="0" smtClean="0"/>
              <a:t>growth 19</a:t>
            </a:r>
            <a:r>
              <a:rPr lang="en-IN" dirty="0"/>
              <a:t>%; </a:t>
            </a:r>
          </a:p>
          <a:p>
            <a:pPr marL="463550" lvl="1" indent="-285750">
              <a:spcBef>
                <a:spcPts val="300"/>
              </a:spcBef>
              <a:spcAft>
                <a:spcPts val="600"/>
              </a:spcAft>
              <a:buClr>
                <a:srgbClr val="FF0000"/>
              </a:buClr>
              <a:buFontTx/>
              <a:buChar char="-"/>
              <a:tabLst>
                <a:tab pos="450850" algn="l"/>
              </a:tabLst>
            </a:pPr>
            <a:r>
              <a:rPr lang="en-IN" dirty="0" smtClean="0"/>
              <a:t>Corporation </a:t>
            </a:r>
            <a:r>
              <a:rPr lang="en-IN" dirty="0"/>
              <a:t>tax growth </a:t>
            </a:r>
            <a:r>
              <a:rPr lang="en-IN" dirty="0" smtClean="0"/>
              <a:t>14%; </a:t>
            </a:r>
            <a:endParaRPr lang="en-IN" dirty="0"/>
          </a:p>
          <a:p>
            <a:pPr marL="463550" lvl="1" indent="-285750">
              <a:spcBef>
                <a:spcPts val="300"/>
              </a:spcBef>
              <a:spcAft>
                <a:spcPts val="600"/>
              </a:spcAft>
              <a:buClr>
                <a:srgbClr val="FF0000"/>
              </a:buClr>
              <a:buFontTx/>
              <a:buChar char="-"/>
              <a:tabLst>
                <a:tab pos="450850" algn="l"/>
              </a:tabLst>
            </a:pPr>
            <a:r>
              <a:rPr lang="en-IN" sz="1700" dirty="0" smtClean="0"/>
              <a:t>Central Goods &amp; Services tax (CGST) </a:t>
            </a:r>
            <a:r>
              <a:rPr lang="en-IN" sz="1700" dirty="0"/>
              <a:t>growth 13%</a:t>
            </a:r>
          </a:p>
          <a:p>
            <a:pPr marL="216000" lvl="0" indent="-216000">
              <a:spcBef>
                <a:spcPts val="300"/>
              </a:spcBef>
              <a:spcAft>
                <a:spcPts val="600"/>
              </a:spcAft>
              <a:buClr>
                <a:srgbClr val="FF0000"/>
              </a:buClr>
              <a:buFont typeface="Wingdings" panose="05000000000000000000" pitchFamily="2" charset="2"/>
              <a:buChar char="§"/>
            </a:pPr>
            <a:r>
              <a:rPr lang="en-IN" dirty="0" smtClean="0"/>
              <a:t>GTR growth set at a modest </a:t>
            </a:r>
            <a:r>
              <a:rPr lang="en-IN" dirty="0"/>
              <a:t>10.4</a:t>
            </a:r>
            <a:r>
              <a:rPr lang="en-IN" dirty="0" smtClean="0"/>
              <a:t>% in 2023-24BE</a:t>
            </a:r>
            <a:endParaRPr lang="en-IN" dirty="0"/>
          </a:p>
          <a:p>
            <a:pPr marL="216000" indent="-216000">
              <a:spcBef>
                <a:spcPts val="600"/>
              </a:spcBef>
              <a:spcAft>
                <a:spcPts val="600"/>
              </a:spcAft>
              <a:buClr>
                <a:srgbClr val="FF0000"/>
              </a:buClr>
              <a:buFont typeface="Wingdings" panose="05000000000000000000" pitchFamily="2" charset="2"/>
              <a:buChar char="§"/>
            </a:pPr>
            <a:r>
              <a:rPr lang="en-IN" dirty="0" smtClean="0"/>
              <a:t>Direct </a:t>
            </a:r>
            <a:r>
              <a:rPr lang="en-IN" dirty="0"/>
              <a:t>tax growth buoyant </a:t>
            </a:r>
            <a:r>
              <a:rPr lang="en-IN" dirty="0" smtClean="0"/>
              <a:t>since 2020-21 due to improved </a:t>
            </a:r>
            <a:r>
              <a:rPr lang="en-IN" dirty="0"/>
              <a:t>economic </a:t>
            </a:r>
            <a:r>
              <a:rPr lang="en-IN" dirty="0" smtClean="0"/>
              <a:t>activity &amp; high inflation</a:t>
            </a:r>
            <a:endParaRPr lang="en-IN" dirty="0"/>
          </a:p>
        </p:txBody>
      </p:sp>
      <p:sp>
        <p:nvSpPr>
          <p:cNvPr id="11" name="TextBox 10">
            <a:extLst>
              <a:ext uri="{FF2B5EF4-FFF2-40B4-BE49-F238E27FC236}">
                <a16:creationId xmlns="" xmlns:a16="http://schemas.microsoft.com/office/drawing/2014/main" id="{48EB6C0B-F633-C0EE-6A6F-C7DD67D733CB}"/>
              </a:ext>
            </a:extLst>
          </p:cNvPr>
          <p:cNvSpPr txBox="1"/>
          <p:nvPr/>
        </p:nvSpPr>
        <p:spPr>
          <a:xfrm>
            <a:off x="49429" y="4493693"/>
            <a:ext cx="12192000" cy="2339102"/>
          </a:xfrm>
          <a:prstGeom prst="rect">
            <a:avLst/>
          </a:prstGeom>
          <a:noFill/>
        </p:spPr>
        <p:txBody>
          <a:bodyPr wrap="square" rtlCol="0">
            <a:spAutoFit/>
          </a:bodyPr>
          <a:lstStyle/>
          <a:p>
            <a:pPr marL="285750" indent="-285750">
              <a:spcAft>
                <a:spcPts val="600"/>
              </a:spcAft>
              <a:buClr>
                <a:srgbClr val="FF0000"/>
              </a:buClr>
              <a:buFont typeface="Wingdings" panose="05000000000000000000" pitchFamily="2" charset="2"/>
              <a:buChar char="§"/>
            </a:pPr>
            <a:r>
              <a:rPr lang="en-IN" dirty="0"/>
              <a:t>Monthly </a:t>
            </a:r>
            <a:r>
              <a:rPr lang="en-IN" dirty="0" smtClean="0"/>
              <a:t>CGST </a:t>
            </a:r>
            <a:r>
              <a:rPr lang="en-IN" dirty="0"/>
              <a:t>collections </a:t>
            </a:r>
            <a:r>
              <a:rPr lang="en-IN" dirty="0" smtClean="0"/>
              <a:t>&gt; </a:t>
            </a:r>
            <a:r>
              <a:rPr lang="en-IN" dirty="0"/>
              <a:t>Rs.1.45 trillion since Sep-2022 due to improved economic activity, high inflation &amp; </a:t>
            </a:r>
            <a:r>
              <a:rPr lang="en-IN" dirty="0" smtClean="0"/>
              <a:t>stronger </a:t>
            </a:r>
            <a:r>
              <a:rPr lang="en-IN" dirty="0"/>
              <a:t>enforcement.</a:t>
            </a:r>
          </a:p>
          <a:p>
            <a:pPr marL="285750" indent="-285750">
              <a:spcAft>
                <a:spcPts val="600"/>
              </a:spcAft>
              <a:buClr>
                <a:srgbClr val="FF0000"/>
              </a:buClr>
              <a:buFont typeface="Wingdings" panose="05000000000000000000" pitchFamily="2" charset="2"/>
              <a:buChar char="§"/>
            </a:pPr>
            <a:r>
              <a:rPr lang="en-IN" dirty="0"/>
              <a:t>Excise Duties fell due to cut in duties on petrol, diesel and other items to curb inflation.</a:t>
            </a:r>
          </a:p>
          <a:p>
            <a:pPr marL="285750" indent="-285750">
              <a:spcAft>
                <a:spcPts val="600"/>
              </a:spcAft>
              <a:buClr>
                <a:srgbClr val="FF0000"/>
              </a:buClr>
              <a:buFont typeface="Wingdings" panose="05000000000000000000" pitchFamily="2" charset="2"/>
              <a:buChar char="§"/>
            </a:pPr>
            <a:r>
              <a:rPr lang="en-IN" dirty="0"/>
              <a:t>NTR very volatile: 2022-23 NTR </a:t>
            </a:r>
            <a:r>
              <a:rPr lang="en-IN" dirty="0" smtClean="0"/>
              <a:t>fell by 4% compared to 2019-20, grew </a:t>
            </a:r>
            <a:r>
              <a:rPr lang="en-IN" dirty="0"/>
              <a:t>by 17% compared to 2020-21 but declined by 22% compared to 2021-22 </a:t>
            </a:r>
          </a:p>
          <a:p>
            <a:pPr marL="269875" lvl="1">
              <a:spcAft>
                <a:spcPts val="600"/>
              </a:spcAft>
              <a:buClr>
                <a:srgbClr val="FF0000"/>
              </a:buClr>
            </a:pPr>
            <a:r>
              <a:rPr lang="en-IN" dirty="0" smtClean="0">
                <a:solidFill>
                  <a:srgbClr val="FF0000"/>
                </a:solidFill>
              </a:rPr>
              <a:t>-</a:t>
            </a:r>
            <a:r>
              <a:rPr lang="en-IN" dirty="0" smtClean="0"/>
              <a:t> decline due to lower receipts of both RBI dividend/profits </a:t>
            </a:r>
            <a:r>
              <a:rPr lang="en-IN" dirty="0"/>
              <a:t>of nationalised banks &amp; other financial institutions. </a:t>
            </a:r>
          </a:p>
          <a:p>
            <a:pPr marL="285750" indent="-285750">
              <a:spcAft>
                <a:spcPts val="600"/>
              </a:spcAft>
              <a:buClr>
                <a:srgbClr val="FF0000"/>
              </a:buClr>
              <a:buFont typeface="Wingdings" panose="05000000000000000000" pitchFamily="2" charset="2"/>
              <a:buChar char="§"/>
            </a:pPr>
            <a:r>
              <a:rPr lang="en-IN" dirty="0"/>
              <a:t>Non-tax revenue is budgeted to grow by about 15% during 2023-24.</a:t>
            </a:r>
          </a:p>
        </p:txBody>
      </p:sp>
    </p:spTree>
    <p:extLst>
      <p:ext uri="{BB962C8B-B14F-4D97-AF65-F5344CB8AC3E}">
        <p14:creationId xmlns:p14="http://schemas.microsoft.com/office/powerpoint/2010/main" val="1780232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xmlns="" id="{12AAF503-CA03-967B-A01B-33AF885BF1A0}"/>
              </a:ext>
            </a:extLst>
          </p:cNvPr>
          <p:cNvPicPr>
            <a:picLocks noChangeAspect="1"/>
          </p:cNvPicPr>
          <p:nvPr/>
        </p:nvPicPr>
        <p:blipFill rotWithShape="1">
          <a:blip r:embed="rId2"/>
          <a:srcRect r="35476" b="60865"/>
          <a:stretch/>
        </p:blipFill>
        <p:spPr>
          <a:xfrm rot="16200000">
            <a:off x="2668733" y="-2699159"/>
            <a:ext cx="6857992" cy="12195458"/>
          </a:xfrm>
          <a:prstGeom prst="rect">
            <a:avLst/>
          </a:prstGeom>
        </p:spPr>
      </p:pic>
      <p:sp>
        <p:nvSpPr>
          <p:cNvPr id="5" name="Title 1">
            <a:extLst>
              <a:ext uri="{FF2B5EF4-FFF2-40B4-BE49-F238E27FC236}">
                <a16:creationId xmlns:a16="http://schemas.microsoft.com/office/drawing/2014/main" xmlns="" id="{5E473DBB-0F44-6251-AF81-46863FA537DF}"/>
              </a:ext>
            </a:extLst>
          </p:cNvPr>
          <p:cNvSpPr>
            <a:spLocks noGrp="1"/>
          </p:cNvSpPr>
          <p:nvPr>
            <p:ph type="title"/>
          </p:nvPr>
        </p:nvSpPr>
        <p:spPr>
          <a:xfrm>
            <a:off x="0" y="1"/>
            <a:ext cx="12192000" cy="911271"/>
          </a:xfrm>
          <a:solidFill>
            <a:srgbClr val="66CCFF"/>
          </a:solidFill>
        </p:spPr>
        <p:txBody>
          <a:bodyPr>
            <a:normAutofit/>
          </a:bodyPr>
          <a:lstStyle/>
          <a:p>
            <a:pPr algn="ctr"/>
            <a:r>
              <a:rPr lang="en-US" sz="2200" b="1" dirty="0"/>
              <a:t/>
            </a:r>
            <a:br>
              <a:rPr lang="en-US" sz="2200" b="1" dirty="0"/>
            </a:br>
            <a:r>
              <a:rPr lang="en-US" sz="3600" b="1" dirty="0"/>
              <a:t>Central Government Thrust on </a:t>
            </a:r>
            <a:r>
              <a:rPr lang="en-US" sz="3600" b="1" dirty="0" err="1" smtClean="0"/>
              <a:t>Capex</a:t>
            </a:r>
            <a:r>
              <a:rPr lang="en-US" sz="3600" b="1" dirty="0" smtClean="0"/>
              <a:t> Continues</a:t>
            </a:r>
            <a:endParaRPr lang="en-US" sz="3600" b="1" dirty="0"/>
          </a:p>
        </p:txBody>
      </p:sp>
      <p:cxnSp>
        <p:nvCxnSpPr>
          <p:cNvPr id="6" name="Straight Connector 5">
            <a:extLst>
              <a:ext uri="{FF2B5EF4-FFF2-40B4-BE49-F238E27FC236}">
                <a16:creationId xmlns:a16="http://schemas.microsoft.com/office/drawing/2014/main" xmlns="" id="{C1D0D2A2-5986-FE59-434F-9DC963A3A001}"/>
              </a:ext>
            </a:extLst>
          </p:cNvPr>
          <p:cNvCxnSpPr>
            <a:cxnSpLocks/>
          </p:cNvCxnSpPr>
          <p:nvPr/>
        </p:nvCxnSpPr>
        <p:spPr>
          <a:xfrm>
            <a:off x="0" y="941699"/>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a:extLst>
              <a:ext uri="{FF2B5EF4-FFF2-40B4-BE49-F238E27FC236}">
                <a16:creationId xmlns:a16="http://schemas.microsoft.com/office/drawing/2014/main" xmlns="" id="{BEE4C6E4-AC8F-9E3D-B895-97085801205B}"/>
              </a:ext>
            </a:extLst>
          </p:cNvPr>
          <p:cNvGraphicFramePr>
            <a:graphicFrameLocks noGrp="1"/>
          </p:cNvGraphicFramePr>
          <p:nvPr>
            <p:ph idx="1"/>
            <p:extLst/>
          </p:nvPr>
        </p:nvGraphicFramePr>
        <p:xfrm>
          <a:off x="67279" y="1750051"/>
          <a:ext cx="5961795" cy="2376153"/>
        </p:xfrm>
        <a:graphic>
          <a:graphicData uri="http://schemas.openxmlformats.org/drawingml/2006/table">
            <a:tbl>
              <a:tblPr firstRow="1" firstCol="1" bandRow="1">
                <a:tableStyleId>{10A1B5D5-9B99-4C35-A422-299274C87663}</a:tableStyleId>
              </a:tblPr>
              <a:tblGrid>
                <a:gridCol w="1922159">
                  <a:extLst>
                    <a:ext uri="{9D8B030D-6E8A-4147-A177-3AD203B41FA5}">
                      <a16:colId xmlns:a16="http://schemas.microsoft.com/office/drawing/2014/main" xmlns="" val="20000"/>
                    </a:ext>
                  </a:extLst>
                </a:gridCol>
                <a:gridCol w="944831">
                  <a:extLst>
                    <a:ext uri="{9D8B030D-6E8A-4147-A177-3AD203B41FA5}">
                      <a16:colId xmlns:a16="http://schemas.microsoft.com/office/drawing/2014/main" xmlns="" val="20001"/>
                    </a:ext>
                  </a:extLst>
                </a:gridCol>
                <a:gridCol w="941695">
                  <a:extLst>
                    <a:ext uri="{9D8B030D-6E8A-4147-A177-3AD203B41FA5}">
                      <a16:colId xmlns:a16="http://schemas.microsoft.com/office/drawing/2014/main" xmlns="" val="20002"/>
                    </a:ext>
                  </a:extLst>
                </a:gridCol>
                <a:gridCol w="968991">
                  <a:extLst>
                    <a:ext uri="{9D8B030D-6E8A-4147-A177-3AD203B41FA5}">
                      <a16:colId xmlns:a16="http://schemas.microsoft.com/office/drawing/2014/main" xmlns="" val="20003"/>
                    </a:ext>
                  </a:extLst>
                </a:gridCol>
                <a:gridCol w="1184119">
                  <a:extLst>
                    <a:ext uri="{9D8B030D-6E8A-4147-A177-3AD203B41FA5}">
                      <a16:colId xmlns:a16="http://schemas.microsoft.com/office/drawing/2014/main" xmlns="" val="20004"/>
                    </a:ext>
                  </a:extLst>
                </a:gridCol>
              </a:tblGrid>
              <a:tr h="330305">
                <a:tc rowSpan="2">
                  <a:txBody>
                    <a:bodyPr/>
                    <a:lstStyle/>
                    <a:p>
                      <a:pPr>
                        <a:lnSpc>
                          <a:spcPct val="107000"/>
                        </a:lnSpc>
                        <a:spcAft>
                          <a:spcPts val="0"/>
                        </a:spcAft>
                      </a:pPr>
                      <a:r>
                        <a:rPr lang="en-US" sz="1600" dirty="0">
                          <a:effectLst/>
                        </a:rPr>
                        <a:t> Indicators</a:t>
                      </a:r>
                      <a:endParaRPr lang="en-IN" sz="1600" dirty="0">
                        <a:effectLst/>
                        <a:latin typeface="Calibri" panose="020F0502020204030204" pitchFamily="34" charset="0"/>
                        <a:ea typeface="Calibri" panose="020F0502020204030204" pitchFamily="34" charset="0"/>
                      </a:endParaRPr>
                    </a:p>
                  </a:txBody>
                  <a:tcPr marL="68580" marR="68580" marT="0" marB="0"/>
                </a:tc>
                <a:tc gridSpan="3">
                  <a:txBody>
                    <a:bodyPr/>
                    <a:lstStyle/>
                    <a:p>
                      <a:pPr algn="ctr">
                        <a:lnSpc>
                          <a:spcPct val="107000"/>
                        </a:lnSpc>
                        <a:spcAft>
                          <a:spcPts val="0"/>
                        </a:spcAft>
                      </a:pPr>
                      <a:r>
                        <a:rPr lang="en-US" sz="1600" dirty="0">
                          <a:effectLst/>
                          <a:latin typeface="Calibri" panose="020F0502020204030204" pitchFamily="34" charset="0"/>
                          <a:ea typeface="Calibri" panose="020F0502020204030204" pitchFamily="34" charset="0"/>
                        </a:rPr>
                        <a:t>Annual growth over</a:t>
                      </a:r>
                      <a:endParaRPr lang="en-IN" sz="1600" dirty="0">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IN"/>
                    </a:p>
                  </a:txBody>
                  <a:tcPr/>
                </a:tc>
                <a:tc hMerge="1">
                  <a:txBody>
                    <a:bodyPr/>
                    <a:lstStyle/>
                    <a:p>
                      <a:endParaRPr lang="en-IN"/>
                    </a:p>
                  </a:txBody>
                  <a:tcPr/>
                </a:tc>
                <a:tc rowSpan="2">
                  <a:txBody>
                    <a:bodyPr/>
                    <a:lstStyle/>
                    <a:p>
                      <a:pPr algn="ctr">
                        <a:lnSpc>
                          <a:spcPct val="107000"/>
                        </a:lnSpc>
                        <a:spcAft>
                          <a:spcPts val="0"/>
                        </a:spcAft>
                      </a:pPr>
                      <a:r>
                        <a:rPr lang="en-IN" sz="1550" b="1" kern="1200" dirty="0" smtClean="0">
                          <a:solidFill>
                            <a:schemeClr val="dk1"/>
                          </a:solidFill>
                          <a:effectLst/>
                          <a:latin typeface="+mn-lt"/>
                          <a:ea typeface="+mn-ea"/>
                          <a:cs typeface="+mn-cs"/>
                        </a:rPr>
                        <a:t>2023-24BE </a:t>
                      </a:r>
                      <a:r>
                        <a:rPr lang="en-IN" sz="1550" b="1" kern="1200" dirty="0">
                          <a:solidFill>
                            <a:schemeClr val="dk1"/>
                          </a:solidFill>
                          <a:effectLst/>
                          <a:latin typeface="+mn-lt"/>
                          <a:ea typeface="+mn-ea"/>
                          <a:cs typeface="+mn-cs"/>
                        </a:rPr>
                        <a:t>over </a:t>
                      </a:r>
                      <a:endParaRPr lang="en-IN" sz="1550" b="1" kern="1200" dirty="0" smtClean="0">
                        <a:solidFill>
                          <a:schemeClr val="dk1"/>
                        </a:solidFill>
                        <a:effectLst/>
                        <a:latin typeface="+mn-lt"/>
                        <a:ea typeface="+mn-ea"/>
                        <a:cs typeface="+mn-cs"/>
                      </a:endParaRPr>
                    </a:p>
                    <a:p>
                      <a:pPr algn="ctr">
                        <a:lnSpc>
                          <a:spcPct val="107000"/>
                        </a:lnSpc>
                        <a:spcAft>
                          <a:spcPts val="0"/>
                        </a:spcAft>
                      </a:pPr>
                      <a:r>
                        <a:rPr lang="en-IN" sz="1550" b="1" kern="1200" dirty="0" smtClean="0">
                          <a:solidFill>
                            <a:schemeClr val="dk1"/>
                          </a:solidFill>
                          <a:effectLst/>
                          <a:latin typeface="+mn-lt"/>
                          <a:ea typeface="+mn-ea"/>
                          <a:cs typeface="+mn-cs"/>
                        </a:rPr>
                        <a:t>2022-23RE</a:t>
                      </a:r>
                      <a:endParaRPr lang="en-IN" sz="155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10000"/>
                  </a:ext>
                </a:extLst>
              </a:tr>
              <a:tr h="724628">
                <a:tc vMerge="1">
                  <a:txBody>
                    <a:bodyPr/>
                    <a:lstStyle/>
                    <a:p>
                      <a:endParaRPr lang="en-IN"/>
                    </a:p>
                  </a:txBody>
                  <a:tcPr/>
                </a:tc>
                <a:tc>
                  <a:txBody>
                    <a:bodyPr/>
                    <a:lstStyle/>
                    <a:p>
                      <a:pPr algn="ctr">
                        <a:lnSpc>
                          <a:spcPct val="107000"/>
                        </a:lnSpc>
                        <a:spcAft>
                          <a:spcPts val="0"/>
                        </a:spcAft>
                      </a:pPr>
                      <a:r>
                        <a:rPr lang="en-US" sz="1600" b="1" dirty="0" smtClean="0">
                          <a:effectLst/>
                          <a:latin typeface="+mn-lt"/>
                        </a:rPr>
                        <a:t>2019-20</a:t>
                      </a:r>
                      <a:endParaRPr lang="en-IN" sz="1600" b="1" dirty="0">
                        <a:effectLst/>
                        <a:latin typeface="+mn-lt"/>
                        <a:ea typeface="Calibri" panose="020F0502020204030204" pitchFamily="34" charset="0"/>
                      </a:endParaRPr>
                    </a:p>
                  </a:txBody>
                  <a:tcPr marL="68580" marR="68580" marT="0" marB="0">
                    <a:solidFill>
                      <a:schemeClr val="accent6"/>
                    </a:solidFill>
                  </a:tcPr>
                </a:tc>
                <a:tc>
                  <a:txBody>
                    <a:bodyPr/>
                    <a:lstStyle/>
                    <a:p>
                      <a:pPr algn="ctr">
                        <a:lnSpc>
                          <a:spcPct val="107000"/>
                        </a:lnSpc>
                        <a:spcAft>
                          <a:spcPts val="0"/>
                        </a:spcAft>
                      </a:pPr>
                      <a:r>
                        <a:rPr lang="en-US" sz="1600" b="1" dirty="0" smtClean="0">
                          <a:effectLst/>
                          <a:latin typeface="+mn-lt"/>
                        </a:rPr>
                        <a:t>2020-21</a:t>
                      </a:r>
                      <a:endParaRPr lang="en-IN" sz="1600" b="1" dirty="0">
                        <a:effectLst/>
                        <a:latin typeface="+mn-lt"/>
                        <a:ea typeface="Calibri" panose="020F0502020204030204" pitchFamily="34" charset="0"/>
                      </a:endParaRPr>
                    </a:p>
                  </a:txBody>
                  <a:tcPr marL="68580" marR="68580" marT="0" marB="0">
                    <a:solidFill>
                      <a:schemeClr val="accent6"/>
                    </a:solidFill>
                  </a:tcPr>
                </a:tc>
                <a:tc>
                  <a:txBody>
                    <a:bodyPr/>
                    <a:lstStyle/>
                    <a:p>
                      <a:pPr algn="ctr">
                        <a:lnSpc>
                          <a:spcPct val="107000"/>
                        </a:lnSpc>
                        <a:spcAft>
                          <a:spcPts val="0"/>
                        </a:spcAft>
                      </a:pPr>
                      <a:r>
                        <a:rPr lang="en-US" sz="1600" b="1" dirty="0" smtClean="0">
                          <a:effectLst/>
                          <a:latin typeface="+mn-lt"/>
                        </a:rPr>
                        <a:t>2021-22</a:t>
                      </a:r>
                      <a:endParaRPr lang="en-IN" sz="1600" b="1" dirty="0">
                        <a:effectLst/>
                        <a:latin typeface="+mn-lt"/>
                        <a:ea typeface="Calibri" panose="020F0502020204030204" pitchFamily="34" charset="0"/>
                      </a:endParaRPr>
                    </a:p>
                  </a:txBody>
                  <a:tcPr marL="68580" marR="68580" marT="0" marB="0">
                    <a:solidFill>
                      <a:schemeClr val="accent6"/>
                    </a:solidFill>
                  </a:tcPr>
                </a:tc>
                <a:tc vMerge="1">
                  <a:txBody>
                    <a:bodyPr/>
                    <a:lstStyle/>
                    <a:p>
                      <a:pPr algn="ctr">
                        <a:lnSpc>
                          <a:spcPct val="107000"/>
                        </a:lnSpc>
                        <a:spcAft>
                          <a:spcPts val="0"/>
                        </a:spcAft>
                      </a:pPr>
                      <a:endParaRPr lang="en-IN" sz="1600" b="0" dirty="0">
                        <a:effectLst/>
                        <a:latin typeface="Calibri" panose="020F0502020204030204" pitchFamily="34" charset="0"/>
                        <a:ea typeface="Calibri" panose="020F0502020204030204" pitchFamily="34" charset="0"/>
                      </a:endParaRPr>
                    </a:p>
                  </a:txBody>
                  <a:tcPr marL="68580" marR="68580" marT="0" marB="0">
                    <a:solidFill>
                      <a:schemeClr val="accent6"/>
                    </a:solidFill>
                  </a:tcPr>
                </a:tc>
                <a:extLst>
                  <a:ext uri="{0D108BD9-81ED-4DB2-BD59-A6C34878D82A}">
                    <a16:rowId xmlns:a16="http://schemas.microsoft.com/office/drawing/2014/main" xmlns="" val="10001"/>
                  </a:ext>
                </a:extLst>
              </a:tr>
              <a:tr h="330305">
                <a:tc>
                  <a:txBody>
                    <a:bodyPr/>
                    <a:lstStyle/>
                    <a:p>
                      <a:pPr>
                        <a:lnSpc>
                          <a:spcPct val="107000"/>
                        </a:lnSpc>
                        <a:spcAft>
                          <a:spcPts val="0"/>
                        </a:spcAft>
                      </a:pPr>
                      <a:r>
                        <a:rPr lang="en-IN" sz="1600" b="0" dirty="0">
                          <a:solidFill>
                            <a:srgbClr val="FF0000"/>
                          </a:solidFill>
                          <a:effectLst/>
                          <a:latin typeface="+mn-lt"/>
                          <a:ea typeface="Times New Roman" panose="02020603050405020304" pitchFamily="18" charset="0"/>
                          <a:cs typeface="Times New Roman" panose="02020603050405020304" pitchFamily="18" charset="0"/>
                        </a:rPr>
                        <a:t>Nominal GDP </a:t>
                      </a:r>
                      <a:endParaRPr lang="en-IN" sz="16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10.7</a:t>
                      </a:r>
                      <a:endParaRPr lang="en-IN" sz="16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17.2</a:t>
                      </a:r>
                      <a:endParaRPr lang="en-IN" sz="16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16.1</a:t>
                      </a:r>
                      <a:endParaRPr lang="en-IN" sz="16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10.8</a:t>
                      </a:r>
                      <a:endParaRPr lang="en-IN" sz="16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30305">
                <a:tc>
                  <a:txBody>
                    <a:bodyPr/>
                    <a:lstStyle/>
                    <a:p>
                      <a:pPr>
                        <a:lnSpc>
                          <a:spcPct val="107000"/>
                        </a:lnSpc>
                        <a:spcAft>
                          <a:spcPts val="0"/>
                        </a:spcAft>
                      </a:pPr>
                      <a:r>
                        <a:rPr lang="en-IN"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Revenue Expenditure</a:t>
                      </a:r>
                      <a:endParaRPr lang="en-IN"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13.7</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7.8</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30305">
                <a:tc>
                  <a:txBody>
                    <a:bodyPr/>
                    <a:lstStyle/>
                    <a:p>
                      <a:pPr>
                        <a:lnSpc>
                          <a:spcPct val="107000"/>
                        </a:lnSpc>
                        <a:spcAft>
                          <a:spcPts val="0"/>
                        </a:spcAft>
                      </a:pPr>
                      <a:r>
                        <a:rPr lang="en-IN" sz="16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Capital Expenditure </a:t>
                      </a:r>
                      <a:endParaRPr lang="en-IN" sz="16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29.9</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31.6</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37.4</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30305">
                <a:tc>
                  <a:txBody>
                    <a:bodyPr/>
                    <a:lstStyle/>
                    <a:p>
                      <a:pPr>
                        <a:lnSpc>
                          <a:spcPct val="107000"/>
                        </a:lnSpc>
                        <a:spcAft>
                          <a:spcPts val="0"/>
                        </a:spcAft>
                      </a:pPr>
                      <a:r>
                        <a:rPr lang="en-IN"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Expenditure</a:t>
                      </a:r>
                      <a:endParaRPr lang="en-IN"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15.9</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9.2</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10.4</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144145" algn="r" defTabSz="914400" rtl="0" eaLnBrk="1" latinLnBrk="0" hangingPunct="1">
                        <a:lnSpc>
                          <a:spcPct val="107000"/>
                        </a:lnSpc>
                        <a:spcAft>
                          <a:spcPts val="0"/>
                        </a:spcAft>
                      </a:pPr>
                      <a:r>
                        <a:rPr lang="en-IN" sz="1600" kern="1200" dirty="0" smtClean="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IN" sz="16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8" name="Rectangle 7">
            <a:extLst>
              <a:ext uri="{FF2B5EF4-FFF2-40B4-BE49-F238E27FC236}">
                <a16:creationId xmlns:a16="http://schemas.microsoft.com/office/drawing/2014/main" xmlns="" id="{EE8C63BA-003A-4715-4F09-DC9ED2117C4C}"/>
              </a:ext>
            </a:extLst>
          </p:cNvPr>
          <p:cNvSpPr/>
          <p:nvPr/>
        </p:nvSpPr>
        <p:spPr>
          <a:xfrm>
            <a:off x="117231" y="1350294"/>
            <a:ext cx="6107722" cy="369332"/>
          </a:xfrm>
          <a:prstGeom prst="rect">
            <a:avLst/>
          </a:prstGeom>
        </p:spPr>
        <p:txBody>
          <a:bodyPr wrap="square">
            <a:spAutoFit/>
          </a:bodyPr>
          <a:lstStyle/>
          <a:p>
            <a:pPr algn="ct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Expenditure April-March 2022-23 - </a:t>
            </a:r>
            <a:r>
              <a:rPr lang="en-US" b="1" dirty="0">
                <a:solidFill>
                  <a:srgbClr val="000000"/>
                </a:solidFill>
                <a:latin typeface="Calibri" panose="020F0502020204030204" pitchFamily="34" charset="0"/>
                <a:ea typeface="Calibri" panose="020F0502020204030204" pitchFamily="34" charset="0"/>
              </a:rPr>
              <a:t>Percent change</a:t>
            </a:r>
            <a:endParaRPr lang="en-IN" dirty="0"/>
          </a:p>
        </p:txBody>
      </p:sp>
      <p:sp>
        <p:nvSpPr>
          <p:cNvPr id="9" name="TextBox 8">
            <a:extLst>
              <a:ext uri="{FF2B5EF4-FFF2-40B4-BE49-F238E27FC236}">
                <a16:creationId xmlns:a16="http://schemas.microsoft.com/office/drawing/2014/main" xmlns="" id="{EB807293-ED5D-2EF6-A292-6CF94F800105}"/>
              </a:ext>
            </a:extLst>
          </p:cNvPr>
          <p:cNvSpPr txBox="1"/>
          <p:nvPr/>
        </p:nvSpPr>
        <p:spPr>
          <a:xfrm>
            <a:off x="6153558" y="1513654"/>
            <a:ext cx="6113297" cy="4662815"/>
          </a:xfrm>
          <a:prstGeom prst="rect">
            <a:avLst/>
          </a:prstGeom>
          <a:noFill/>
        </p:spPr>
        <p:txBody>
          <a:bodyPr wrap="square" rtlCol="0">
            <a:spAutoFit/>
          </a:bodyPr>
          <a:lstStyle/>
          <a:p>
            <a:pPr marL="216000" lvl="0" indent="-216000">
              <a:spcAft>
                <a:spcPts val="600"/>
              </a:spcAft>
              <a:buClr>
                <a:srgbClr val="FF0000"/>
              </a:buClr>
              <a:buFont typeface="Wingdings" panose="05000000000000000000" pitchFamily="2" charset="2"/>
              <a:buChar char="§"/>
            </a:pPr>
            <a:r>
              <a:rPr lang="en-US" dirty="0" smtClean="0"/>
              <a:t>Actual expenditure </a:t>
            </a:r>
            <a:r>
              <a:rPr lang="en-US" dirty="0"/>
              <a:t>in 2022-23 exceeded </a:t>
            </a:r>
            <a:r>
              <a:rPr lang="en-US" dirty="0" smtClean="0"/>
              <a:t>budget estimates due </a:t>
            </a:r>
            <a:r>
              <a:rPr lang="en-US" dirty="0"/>
              <a:t>to </a:t>
            </a:r>
          </a:p>
          <a:p>
            <a:pPr marL="463550" lvl="0" indent="-285750">
              <a:spcAft>
                <a:spcPts val="600"/>
              </a:spcAft>
              <a:buClr>
                <a:srgbClr val="FF0000"/>
              </a:buClr>
              <a:buFontTx/>
              <a:buChar char="-"/>
            </a:pPr>
            <a:r>
              <a:rPr lang="en-US" dirty="0" smtClean="0"/>
              <a:t>extended free food grain scheme,</a:t>
            </a:r>
          </a:p>
          <a:p>
            <a:pPr marL="463550" lvl="0" indent="-285750">
              <a:spcAft>
                <a:spcPts val="600"/>
              </a:spcAft>
              <a:buClr>
                <a:srgbClr val="FF0000"/>
              </a:buClr>
              <a:buFontTx/>
              <a:buChar char="-"/>
            </a:pPr>
            <a:r>
              <a:rPr lang="en-US" dirty="0" smtClean="0"/>
              <a:t>increased </a:t>
            </a:r>
            <a:r>
              <a:rPr lang="en-US" dirty="0"/>
              <a:t>fertilizer subsidy due to high global </a:t>
            </a:r>
            <a:r>
              <a:rPr lang="en-US" dirty="0" smtClean="0"/>
              <a:t>prices,</a:t>
            </a:r>
            <a:endParaRPr lang="en-US" dirty="0"/>
          </a:p>
          <a:p>
            <a:pPr marL="463550" lvl="0" indent="-285750">
              <a:spcAft>
                <a:spcPts val="600"/>
              </a:spcAft>
              <a:buClr>
                <a:srgbClr val="FF0000"/>
              </a:buClr>
              <a:buFontTx/>
              <a:buChar char="-"/>
            </a:pPr>
            <a:r>
              <a:rPr lang="en-US" dirty="0" smtClean="0"/>
              <a:t>higher </a:t>
            </a:r>
            <a:r>
              <a:rPr lang="en-US" dirty="0"/>
              <a:t>capital expenditure</a:t>
            </a:r>
          </a:p>
          <a:p>
            <a:pPr marL="216000" lvl="0" indent="-216000">
              <a:spcAft>
                <a:spcPts val="600"/>
              </a:spcAft>
              <a:buClr>
                <a:srgbClr val="FF0000"/>
              </a:buClr>
              <a:buFont typeface="Wingdings" panose="05000000000000000000" pitchFamily="2" charset="2"/>
              <a:buChar char="§"/>
            </a:pPr>
            <a:r>
              <a:rPr lang="en-US" dirty="0" err="1" smtClean="0"/>
              <a:t>Capex</a:t>
            </a:r>
            <a:r>
              <a:rPr lang="en-US" dirty="0" smtClean="0"/>
              <a:t> grew </a:t>
            </a:r>
            <a:r>
              <a:rPr lang="en-US" dirty="0"/>
              <a:t>by over 24% </a:t>
            </a:r>
            <a:r>
              <a:rPr lang="en-US" dirty="0" smtClean="0"/>
              <a:t>in 2022-23</a:t>
            </a:r>
            <a:endParaRPr lang="en-US" dirty="0"/>
          </a:p>
          <a:p>
            <a:pPr marL="216000" lvl="0" indent="-216000">
              <a:spcAft>
                <a:spcPts val="600"/>
              </a:spcAft>
              <a:buClr>
                <a:srgbClr val="FF0000"/>
              </a:buClr>
              <a:buFont typeface="Wingdings" panose="05000000000000000000" pitchFamily="2" charset="2"/>
              <a:buChar char="§"/>
            </a:pPr>
            <a:r>
              <a:rPr lang="en-US" dirty="0"/>
              <a:t>In contrast revenue expenditure rose by only 8%.</a:t>
            </a:r>
          </a:p>
          <a:p>
            <a:pPr marL="216000" lvl="0" indent="-216000">
              <a:spcAft>
                <a:spcPts val="600"/>
              </a:spcAft>
              <a:buClr>
                <a:srgbClr val="FF0000"/>
              </a:buClr>
              <a:buFont typeface="Wingdings" panose="05000000000000000000" pitchFamily="2" charset="2"/>
              <a:buChar char="§"/>
            </a:pPr>
            <a:r>
              <a:rPr lang="en-US" dirty="0"/>
              <a:t>Capex budgeted to increase by 37% </a:t>
            </a:r>
            <a:r>
              <a:rPr lang="en-US" dirty="0" smtClean="0"/>
              <a:t>in 2023-24 </a:t>
            </a:r>
            <a:r>
              <a:rPr lang="en-US" dirty="0"/>
              <a:t>while revenue expenditure </a:t>
            </a:r>
            <a:r>
              <a:rPr lang="en-US" dirty="0" smtClean="0"/>
              <a:t>budgeted </a:t>
            </a:r>
            <a:r>
              <a:rPr lang="en-US" dirty="0"/>
              <a:t>to grow by </a:t>
            </a:r>
            <a:r>
              <a:rPr lang="en-US" dirty="0" smtClean="0"/>
              <a:t>only 1%</a:t>
            </a:r>
            <a:endParaRPr lang="en-US" dirty="0"/>
          </a:p>
          <a:p>
            <a:pPr lvl="0">
              <a:spcAft>
                <a:spcPts val="600"/>
              </a:spcAft>
              <a:buClr>
                <a:srgbClr val="FF0000"/>
              </a:buClr>
            </a:pPr>
            <a:endParaRPr lang="en-US" dirty="0"/>
          </a:p>
          <a:p>
            <a:pPr marL="216000" lvl="0" indent="-216000">
              <a:spcAft>
                <a:spcPts val="600"/>
              </a:spcAft>
              <a:buClr>
                <a:srgbClr val="FF0000"/>
              </a:buClr>
              <a:buFont typeface="Wingdings" panose="05000000000000000000" pitchFamily="2" charset="2"/>
              <a:buChar char="§"/>
            </a:pPr>
            <a:r>
              <a:rPr lang="en-US" dirty="0" smtClean="0"/>
              <a:t>FD target of 6.4% was met in 2022-23 despite </a:t>
            </a:r>
            <a:r>
              <a:rPr lang="en-US" dirty="0"/>
              <a:t>higher expenditure</a:t>
            </a:r>
            <a:r>
              <a:rPr lang="en-US" dirty="0" smtClean="0"/>
              <a:t>, mainly </a:t>
            </a:r>
            <a:r>
              <a:rPr lang="en-US" dirty="0"/>
              <a:t>thanks to buoyant revenues.</a:t>
            </a:r>
          </a:p>
          <a:p>
            <a:pPr marL="216000" lvl="0" indent="-216000">
              <a:spcAft>
                <a:spcPts val="600"/>
              </a:spcAft>
              <a:buClr>
                <a:srgbClr val="FF0000"/>
              </a:buClr>
              <a:buFont typeface="Wingdings" panose="05000000000000000000" pitchFamily="2" charset="2"/>
              <a:buChar char="§"/>
            </a:pPr>
            <a:r>
              <a:rPr lang="en-US" dirty="0" smtClean="0"/>
              <a:t>2023-24 FD target set at 5.9</a:t>
            </a:r>
            <a:r>
              <a:rPr lang="en-US" dirty="0"/>
              <a:t>%, </a:t>
            </a:r>
            <a:r>
              <a:rPr lang="en-US" dirty="0" smtClean="0"/>
              <a:t>making the FD &lt;4.5% in 2025-26 challenging</a:t>
            </a:r>
            <a:endParaRPr lang="en-IN" dirty="0"/>
          </a:p>
        </p:txBody>
      </p:sp>
      <p:graphicFrame>
        <p:nvGraphicFramePr>
          <p:cNvPr id="10" name="Table 9">
            <a:extLst>
              <a:ext uri="{FF2B5EF4-FFF2-40B4-BE49-F238E27FC236}">
                <a16:creationId xmlns:a16="http://schemas.microsoft.com/office/drawing/2014/main" xmlns="" id="{D053E853-A38C-79BD-00CB-D7B9A56DB5B3}"/>
              </a:ext>
            </a:extLst>
          </p:cNvPr>
          <p:cNvGraphicFramePr>
            <a:graphicFrameLocks noGrp="1"/>
          </p:cNvGraphicFramePr>
          <p:nvPr>
            <p:extLst/>
          </p:nvPr>
        </p:nvGraphicFramePr>
        <p:xfrm>
          <a:off x="67277" y="5181019"/>
          <a:ext cx="5944150" cy="1043687"/>
        </p:xfrm>
        <a:graphic>
          <a:graphicData uri="http://schemas.openxmlformats.org/drawingml/2006/table">
            <a:tbl>
              <a:tblPr firstRow="1" firstCol="1" bandRow="1">
                <a:tableStyleId>{10A1B5D5-9B99-4C35-A422-299274C87663}</a:tableStyleId>
              </a:tblPr>
              <a:tblGrid>
                <a:gridCol w="806180">
                  <a:extLst>
                    <a:ext uri="{9D8B030D-6E8A-4147-A177-3AD203B41FA5}">
                      <a16:colId xmlns:a16="http://schemas.microsoft.com/office/drawing/2014/main" xmlns="" val="20000"/>
                    </a:ext>
                  </a:extLst>
                </a:gridCol>
                <a:gridCol w="724934">
                  <a:extLst>
                    <a:ext uri="{9D8B030D-6E8A-4147-A177-3AD203B41FA5}">
                      <a16:colId xmlns:a16="http://schemas.microsoft.com/office/drawing/2014/main" xmlns="" val="20001"/>
                    </a:ext>
                  </a:extLst>
                </a:gridCol>
                <a:gridCol w="735506">
                  <a:extLst>
                    <a:ext uri="{9D8B030D-6E8A-4147-A177-3AD203B41FA5}">
                      <a16:colId xmlns:a16="http://schemas.microsoft.com/office/drawing/2014/main" xmlns="" val="20002"/>
                    </a:ext>
                  </a:extLst>
                </a:gridCol>
                <a:gridCol w="735506">
                  <a:extLst>
                    <a:ext uri="{9D8B030D-6E8A-4147-A177-3AD203B41FA5}">
                      <a16:colId xmlns:a16="http://schemas.microsoft.com/office/drawing/2014/main" xmlns="" val="20003"/>
                    </a:ext>
                  </a:extLst>
                </a:gridCol>
                <a:gridCol w="735506">
                  <a:extLst>
                    <a:ext uri="{9D8B030D-6E8A-4147-A177-3AD203B41FA5}">
                      <a16:colId xmlns:a16="http://schemas.microsoft.com/office/drawing/2014/main" xmlns="" val="20004"/>
                    </a:ext>
                  </a:extLst>
                </a:gridCol>
                <a:gridCol w="735506">
                  <a:extLst>
                    <a:ext uri="{9D8B030D-6E8A-4147-A177-3AD203B41FA5}">
                      <a16:colId xmlns:a16="http://schemas.microsoft.com/office/drawing/2014/main" xmlns="" val="20005"/>
                    </a:ext>
                  </a:extLst>
                </a:gridCol>
                <a:gridCol w="735506">
                  <a:extLst>
                    <a:ext uri="{9D8B030D-6E8A-4147-A177-3AD203B41FA5}">
                      <a16:colId xmlns:a16="http://schemas.microsoft.com/office/drawing/2014/main" xmlns="" val="20006"/>
                    </a:ext>
                  </a:extLst>
                </a:gridCol>
                <a:gridCol w="735506">
                  <a:extLst>
                    <a:ext uri="{9D8B030D-6E8A-4147-A177-3AD203B41FA5}">
                      <a16:colId xmlns:a16="http://schemas.microsoft.com/office/drawing/2014/main" xmlns="" val="20007"/>
                    </a:ext>
                  </a:extLst>
                </a:gridCol>
              </a:tblGrid>
              <a:tr h="190500">
                <a:tc>
                  <a:txBody>
                    <a:bodyPr/>
                    <a:lstStyle/>
                    <a:p>
                      <a:pPr>
                        <a:lnSpc>
                          <a:spcPct val="107000"/>
                        </a:lnSpc>
                      </a:pPr>
                      <a:endParaRPr lang="en-IN" sz="1600" dirty="0">
                        <a:effectLst/>
                        <a:latin typeface="+mn-lt"/>
                        <a:cs typeface="Times New Roman" panose="02020603050405020304" pitchFamily="18" charset="0"/>
                      </a:endParaRPr>
                    </a:p>
                  </a:txBody>
                  <a:tcPr marL="68580" marR="68580" marT="0" marB="0" anchor="b"/>
                </a:tc>
                <a:tc>
                  <a:txBody>
                    <a:bodyPr/>
                    <a:lstStyle/>
                    <a:p>
                      <a:pPr algn="ctr">
                        <a:lnSpc>
                          <a:spcPct val="107000"/>
                        </a:lnSpc>
                        <a:spcAft>
                          <a:spcPts val="0"/>
                        </a:spcAft>
                      </a:pPr>
                      <a:r>
                        <a:rPr lang="en-IN" sz="1600">
                          <a:effectLst/>
                        </a:rPr>
                        <a:t>2019-20</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N" sz="1600" dirty="0">
                          <a:effectLst/>
                        </a:rPr>
                        <a:t>2020-21</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N" sz="1600">
                          <a:effectLst/>
                        </a:rPr>
                        <a:t>2021-22</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N" sz="1600">
                          <a:effectLst/>
                        </a:rPr>
                        <a:t>2022-23</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IN" sz="1600" dirty="0">
                          <a:effectLst/>
                        </a:rPr>
                        <a:t>H1 22-23</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IN" sz="1600" dirty="0">
                          <a:effectLst/>
                        </a:rPr>
                        <a:t>H2 22-23</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IN" sz="1600">
                          <a:effectLst/>
                        </a:rPr>
                        <a:t>2023-24</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190500">
                <a:tc>
                  <a:txBody>
                    <a:bodyPr/>
                    <a:lstStyle/>
                    <a:p>
                      <a:pPr>
                        <a:lnSpc>
                          <a:spcPct val="107000"/>
                        </a:lnSpc>
                        <a:spcAft>
                          <a:spcPts val="0"/>
                        </a:spcAft>
                      </a:pPr>
                      <a:r>
                        <a:rPr lang="en-IN" sz="1600" dirty="0">
                          <a:effectLst/>
                        </a:rPr>
                        <a:t>Target</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a:effectLst/>
                        </a:rPr>
                        <a:t>3.3</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a:effectLst/>
                        </a:rPr>
                        <a:t>3.5</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a:effectLst/>
                        </a:rPr>
                        <a:t>6.8</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a:effectLst/>
                        </a:rPr>
                        <a:t>6.4</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R="144145" algn="r">
                        <a:lnSpc>
                          <a:spcPct val="107000"/>
                        </a:lnSpc>
                        <a:spcAft>
                          <a:spcPts val="0"/>
                        </a:spcAft>
                      </a:pPr>
                      <a:r>
                        <a:rPr lang="en-IN" sz="1600">
                          <a:effectLst/>
                        </a:rPr>
                        <a:t>--</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R="144145" algn="r">
                        <a:lnSpc>
                          <a:spcPct val="107000"/>
                        </a:lnSpc>
                        <a:spcAft>
                          <a:spcPts val="0"/>
                        </a:spcAft>
                      </a:pPr>
                      <a:r>
                        <a:rPr lang="en-IN" sz="1600" dirty="0">
                          <a:effectLst/>
                        </a:rPr>
                        <a:t>--</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R="144145" algn="r">
                        <a:lnSpc>
                          <a:spcPct val="107000"/>
                        </a:lnSpc>
                        <a:spcAft>
                          <a:spcPts val="0"/>
                        </a:spcAft>
                      </a:pPr>
                      <a:r>
                        <a:rPr lang="en-IN" sz="1600">
                          <a:effectLst/>
                        </a:rPr>
                        <a:t>5.9</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r h="190500">
                <a:tc>
                  <a:txBody>
                    <a:bodyPr/>
                    <a:lstStyle/>
                    <a:p>
                      <a:pPr>
                        <a:lnSpc>
                          <a:spcPct val="107000"/>
                        </a:lnSpc>
                        <a:spcAft>
                          <a:spcPts val="0"/>
                        </a:spcAft>
                      </a:pPr>
                      <a:r>
                        <a:rPr lang="en-IN" sz="1600" dirty="0">
                          <a:effectLst/>
                        </a:rPr>
                        <a:t>Actual</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a:effectLst/>
                        </a:rPr>
                        <a:t>4.7</a:t>
                      </a:r>
                      <a:endParaRPr lang="en-IN"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a:effectLst/>
                        </a:rPr>
                        <a:t>9.2</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a:effectLst/>
                        </a:rPr>
                        <a:t>6.7</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144145" algn="r">
                        <a:lnSpc>
                          <a:spcPct val="107000"/>
                        </a:lnSpc>
                        <a:spcAft>
                          <a:spcPts val="0"/>
                        </a:spcAft>
                      </a:pPr>
                      <a:r>
                        <a:rPr lang="en-IN" sz="1600" dirty="0">
                          <a:effectLst/>
                        </a:rPr>
                        <a:t>6.4</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R="144145" algn="r">
                        <a:lnSpc>
                          <a:spcPct val="107000"/>
                        </a:lnSpc>
                        <a:spcAft>
                          <a:spcPts val="0"/>
                        </a:spcAft>
                      </a:pPr>
                      <a:r>
                        <a:rPr lang="en-IN" sz="1600" dirty="0">
                          <a:solidFill>
                            <a:srgbClr val="FF0000"/>
                          </a:solidFill>
                          <a:effectLst/>
                        </a:rPr>
                        <a:t>4.8</a:t>
                      </a:r>
                      <a:endParaRPr lang="en-IN" sz="160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R="144145" algn="r">
                        <a:lnSpc>
                          <a:spcPct val="107000"/>
                        </a:lnSpc>
                        <a:spcAft>
                          <a:spcPts val="0"/>
                        </a:spcAft>
                      </a:pPr>
                      <a:r>
                        <a:rPr lang="en-IN" sz="1600" dirty="0">
                          <a:solidFill>
                            <a:srgbClr val="FF0000"/>
                          </a:solidFill>
                          <a:effectLst/>
                        </a:rPr>
                        <a:t>7.9</a:t>
                      </a:r>
                      <a:endParaRPr lang="en-IN" sz="1600" dirty="0">
                        <a:solidFill>
                          <a:srgbClr val="FF0000"/>
                        </a:solidFill>
                        <a:effectLst/>
                        <a:latin typeface="+mn-lt"/>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144145" algn="r">
                        <a:lnSpc>
                          <a:spcPct val="107000"/>
                        </a:lnSpc>
                        <a:spcAft>
                          <a:spcPts val="0"/>
                        </a:spcAft>
                      </a:pPr>
                      <a:r>
                        <a:rPr lang="en-IN" sz="1600" dirty="0">
                          <a:effectLst/>
                        </a:rPr>
                        <a:t>--</a:t>
                      </a:r>
                      <a:endParaRPr lang="en-IN"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bl>
          </a:graphicData>
        </a:graphic>
      </p:graphicFrame>
      <p:sp>
        <p:nvSpPr>
          <p:cNvPr id="11" name="Rectangle 10">
            <a:extLst>
              <a:ext uri="{FF2B5EF4-FFF2-40B4-BE49-F238E27FC236}">
                <a16:creationId xmlns:a16="http://schemas.microsoft.com/office/drawing/2014/main" xmlns="" id="{0025C13B-41BF-E58F-3EB3-FD5D4EEBBC59}"/>
              </a:ext>
            </a:extLst>
          </p:cNvPr>
          <p:cNvSpPr/>
          <p:nvPr/>
        </p:nvSpPr>
        <p:spPr>
          <a:xfrm>
            <a:off x="2143471" y="4654751"/>
            <a:ext cx="2055242" cy="390684"/>
          </a:xfrm>
          <a:prstGeom prst="rect">
            <a:avLst/>
          </a:prstGeom>
        </p:spPr>
        <p:txBody>
          <a:bodyPr wrap="none">
            <a:spAutoFit/>
          </a:bodyPr>
          <a:lstStyle/>
          <a:p>
            <a:pPr marL="226695" algn="ctr">
              <a:lnSpc>
                <a:spcPct val="115000"/>
              </a:lnSpc>
              <a:spcAft>
                <a:spcPts val="0"/>
              </a:spcAft>
            </a:pPr>
            <a:r>
              <a:rPr lang="en-US" b="1" dirty="0">
                <a:latin typeface="Calibri" panose="020F0502020204030204" pitchFamily="34" charset="0"/>
                <a:ea typeface="Times New Roman" panose="02020603050405020304" pitchFamily="18" charset="0"/>
              </a:rPr>
              <a:t>Fiscal </a:t>
            </a:r>
            <a:r>
              <a:rPr lang="en-US" b="1" dirty="0" smtClean="0">
                <a:latin typeface="Calibri" panose="020F0502020204030204" pitchFamily="34" charset="0"/>
                <a:ea typeface="Times New Roman" panose="02020603050405020304" pitchFamily="18" charset="0"/>
              </a:rPr>
              <a:t>Deficit (FD)</a:t>
            </a:r>
            <a:endParaRPr lang="en-IN" sz="20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4826101" y="4876158"/>
            <a:ext cx="1146468" cy="338554"/>
          </a:xfrm>
          <a:prstGeom prst="rect">
            <a:avLst/>
          </a:prstGeom>
        </p:spPr>
        <p:txBody>
          <a:bodyPr wrap="none">
            <a:spAutoFit/>
          </a:bodyPr>
          <a:lstStyle/>
          <a:p>
            <a:r>
              <a:rPr lang="en-US" sz="1600" i="1" dirty="0">
                <a:latin typeface="Calibri" panose="020F0502020204030204" pitchFamily="34" charset="0"/>
                <a:ea typeface="Times New Roman" panose="02020603050405020304" pitchFamily="18" charset="0"/>
              </a:rPr>
              <a:t> (% of GDP)</a:t>
            </a:r>
            <a:endParaRPr lang="en-IN" sz="1600" i="1" dirty="0"/>
          </a:p>
        </p:txBody>
      </p:sp>
    </p:spTree>
    <p:extLst>
      <p:ext uri="{BB962C8B-B14F-4D97-AF65-F5344CB8AC3E}">
        <p14:creationId xmlns:p14="http://schemas.microsoft.com/office/powerpoint/2010/main" val="3777896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xmlns=""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a16="http://schemas.microsoft.com/office/drawing/2014/main" xmlns="" id="{280065EE-2AD5-8B2D-957E-F7B2C6BD5BEE}"/>
              </a:ext>
            </a:extLst>
          </p:cNvPr>
          <p:cNvSpPr>
            <a:spLocks noGrp="1"/>
          </p:cNvSpPr>
          <p:nvPr>
            <p:ph type="title"/>
          </p:nvPr>
        </p:nvSpPr>
        <p:spPr>
          <a:xfrm>
            <a:off x="0" y="1"/>
            <a:ext cx="12192000" cy="816925"/>
          </a:xfrm>
          <a:solidFill>
            <a:srgbClr val="66CCFF"/>
          </a:solidFill>
        </p:spPr>
        <p:txBody>
          <a:bodyPr>
            <a:normAutofit/>
          </a:bodyPr>
          <a:lstStyle/>
          <a:p>
            <a:pPr algn="ctr"/>
            <a:r>
              <a:rPr lang="en-IN" sz="1600" b="1" dirty="0"/>
              <a:t/>
            </a:r>
            <a:br>
              <a:rPr lang="en-IN" sz="1600" b="1" dirty="0"/>
            </a:br>
            <a:r>
              <a:rPr lang="en-IN" sz="3600" b="1" dirty="0"/>
              <a:t>State Governments: Robust growth in State taxes</a:t>
            </a:r>
            <a:endParaRPr lang="en-US" sz="3600" b="1" dirty="0"/>
          </a:p>
        </p:txBody>
      </p:sp>
      <p:cxnSp>
        <p:nvCxnSpPr>
          <p:cNvPr id="6" name="Straight Connector 5">
            <a:extLst>
              <a:ext uri="{FF2B5EF4-FFF2-40B4-BE49-F238E27FC236}">
                <a16:creationId xmlns:a16="http://schemas.microsoft.com/office/drawing/2014/main" xmlns="" id="{99372FA3-A597-3507-1CC4-A1060B89E57F}"/>
              </a:ext>
            </a:extLst>
          </p:cNvPr>
          <p:cNvCxnSpPr>
            <a:cxnSpLocks/>
          </p:cNvCxnSpPr>
          <p:nvPr/>
        </p:nvCxnSpPr>
        <p:spPr>
          <a:xfrm>
            <a:off x="0" y="81693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C0B55BFB-6763-CD1C-DBF2-4DD6296BFC1E}"/>
              </a:ext>
            </a:extLst>
          </p:cNvPr>
          <p:cNvSpPr txBox="1"/>
          <p:nvPr/>
        </p:nvSpPr>
        <p:spPr>
          <a:xfrm>
            <a:off x="144855" y="4665608"/>
            <a:ext cx="12047144" cy="2229328"/>
          </a:xfrm>
          <a:prstGeom prst="rect">
            <a:avLst/>
          </a:prstGeom>
          <a:noFill/>
        </p:spPr>
        <p:txBody>
          <a:bodyPr wrap="square" rtlCol="0">
            <a:spAutoFit/>
          </a:bodyPr>
          <a:lstStyle/>
          <a:p>
            <a:pPr marL="216000" lvl="0" indent="-216000">
              <a:lnSpc>
                <a:spcPct val="110000"/>
              </a:lnSpc>
              <a:spcBef>
                <a:spcPts val="200"/>
              </a:spcBef>
              <a:spcAft>
                <a:spcPts val="600"/>
              </a:spcAft>
              <a:buClr>
                <a:srgbClr val="FF0000"/>
              </a:buClr>
              <a:buFont typeface="Wingdings" panose="05000000000000000000" pitchFamily="2" charset="2"/>
              <a:buChar char="§"/>
            </a:pPr>
            <a:r>
              <a:rPr lang="en-US" sz="1700" dirty="0" smtClean="0"/>
              <a:t>On average, share of own revenues receipts (ORR) in total revenue receipts (TRR) is 59% while that of central transfers is 41%</a:t>
            </a:r>
          </a:p>
          <a:p>
            <a:pPr marL="216000" lvl="0" indent="-216000">
              <a:lnSpc>
                <a:spcPct val="110000"/>
              </a:lnSpc>
              <a:spcBef>
                <a:spcPts val="200"/>
              </a:spcBef>
              <a:spcAft>
                <a:spcPts val="600"/>
              </a:spcAft>
              <a:buClr>
                <a:srgbClr val="FF0000"/>
              </a:buClr>
              <a:buFont typeface="Wingdings" panose="05000000000000000000" pitchFamily="2" charset="2"/>
              <a:buChar char="§"/>
            </a:pPr>
            <a:r>
              <a:rPr lang="en-US" sz="1700" dirty="0" smtClean="0"/>
              <a:t>On average (all-states), total revenue receipts (TRR), grew by 14</a:t>
            </a:r>
            <a:r>
              <a:rPr lang="en-US" sz="1700" dirty="0"/>
              <a:t>% in 2022-23, </a:t>
            </a:r>
            <a:r>
              <a:rPr lang="en-US" sz="1700" dirty="0" smtClean="0"/>
              <a:t>largely due to increase </a:t>
            </a:r>
            <a:r>
              <a:rPr lang="en-US" sz="1700" dirty="0"/>
              <a:t>in </a:t>
            </a:r>
            <a:r>
              <a:rPr lang="en-US" sz="1700" dirty="0" smtClean="0"/>
              <a:t>ORR</a:t>
            </a:r>
            <a:endParaRPr lang="en-US" sz="1700" dirty="0"/>
          </a:p>
          <a:p>
            <a:pPr marL="216000" lvl="0" indent="-216000">
              <a:lnSpc>
                <a:spcPct val="110000"/>
              </a:lnSpc>
              <a:spcBef>
                <a:spcPts val="200"/>
              </a:spcBef>
              <a:spcAft>
                <a:spcPts val="600"/>
              </a:spcAft>
              <a:buClr>
                <a:srgbClr val="FF0000"/>
              </a:buClr>
              <a:buFont typeface="Wingdings" panose="05000000000000000000" pitchFamily="2" charset="2"/>
              <a:buChar char="§"/>
            </a:pPr>
            <a:r>
              <a:rPr lang="en-US" sz="1700" dirty="0"/>
              <a:t>On average (all-states), </a:t>
            </a:r>
            <a:r>
              <a:rPr lang="en-US" sz="1700" dirty="0" smtClean="0"/>
              <a:t>own </a:t>
            </a:r>
            <a:r>
              <a:rPr lang="en-US" sz="1700" dirty="0"/>
              <a:t>tax revenue (OTR</a:t>
            </a:r>
            <a:r>
              <a:rPr lang="en-US" sz="1700" dirty="0" smtClean="0"/>
              <a:t>), grew at an even higher rate of 19</a:t>
            </a:r>
            <a:r>
              <a:rPr lang="en-US" sz="1700" dirty="0"/>
              <a:t>% in 2022-23. </a:t>
            </a:r>
          </a:p>
          <a:p>
            <a:pPr marL="273050" lvl="1">
              <a:lnSpc>
                <a:spcPct val="110000"/>
              </a:lnSpc>
              <a:spcBef>
                <a:spcPts val="200"/>
              </a:spcBef>
              <a:spcAft>
                <a:spcPts val="600"/>
              </a:spcAft>
            </a:pPr>
            <a:r>
              <a:rPr lang="en-US" sz="1700" dirty="0" smtClean="0">
                <a:solidFill>
                  <a:srgbClr val="FF0000"/>
                </a:solidFill>
              </a:rPr>
              <a:t>-</a:t>
            </a:r>
            <a:r>
              <a:rPr lang="en-US" sz="1700" dirty="0" smtClean="0"/>
              <a:t> However</a:t>
            </a:r>
            <a:r>
              <a:rPr lang="en-US" sz="1700" dirty="0"/>
              <a:t>, OTR growth </a:t>
            </a:r>
            <a:r>
              <a:rPr lang="en-US" sz="1700" dirty="0" smtClean="0"/>
              <a:t>was moderate </a:t>
            </a:r>
            <a:r>
              <a:rPr lang="en-US" sz="1700" dirty="0"/>
              <a:t>in HP (9%), MP (10%) and AP (9%)</a:t>
            </a:r>
          </a:p>
          <a:p>
            <a:pPr marL="216000" lvl="0" indent="-216000">
              <a:lnSpc>
                <a:spcPct val="110000"/>
              </a:lnSpc>
              <a:spcBef>
                <a:spcPts val="200"/>
              </a:spcBef>
              <a:spcAft>
                <a:spcPts val="600"/>
              </a:spcAft>
              <a:buClr>
                <a:srgbClr val="FF0000"/>
              </a:buClr>
              <a:buFont typeface="Wingdings" panose="05000000000000000000" pitchFamily="2" charset="2"/>
              <a:buChar char="§"/>
            </a:pPr>
            <a:r>
              <a:rPr lang="en-US" sz="1700" dirty="0"/>
              <a:t>OTR </a:t>
            </a:r>
            <a:r>
              <a:rPr lang="en-US" sz="1700" dirty="0" smtClean="0"/>
              <a:t>(all-states) is budgeted </a:t>
            </a:r>
            <a:r>
              <a:rPr lang="en-US" sz="1700" dirty="0"/>
              <a:t>to grow by 20% in </a:t>
            </a:r>
            <a:r>
              <a:rPr lang="en-US" sz="1700" dirty="0" smtClean="0"/>
              <a:t>2023-24</a:t>
            </a:r>
            <a:endParaRPr lang="en-US" sz="1700" dirty="0"/>
          </a:p>
        </p:txBody>
      </p:sp>
      <p:graphicFrame>
        <p:nvGraphicFramePr>
          <p:cNvPr id="9" name="Chart 8">
            <a:extLst>
              <a:ext uri="{FF2B5EF4-FFF2-40B4-BE49-F238E27FC236}">
                <a16:creationId xmlns:a16="http://schemas.microsoft.com/office/drawing/2014/main" xmlns="" id="{F1D77BEB-67DA-952F-2278-BA0EE8C625AF}"/>
              </a:ext>
            </a:extLst>
          </p:cNvPr>
          <p:cNvGraphicFramePr/>
          <p:nvPr>
            <p:extLst/>
          </p:nvPr>
        </p:nvGraphicFramePr>
        <p:xfrm>
          <a:off x="7416800" y="935688"/>
          <a:ext cx="4661469" cy="3562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144854" y="958645"/>
          <a:ext cx="7185093" cy="3706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500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xmlns="" id="{12AAF503-CA03-967B-A01B-33AF885BF1A0}"/>
              </a:ext>
            </a:extLst>
          </p:cNvPr>
          <p:cNvPicPr>
            <a:picLocks noChangeAspect="1"/>
          </p:cNvPicPr>
          <p:nvPr/>
        </p:nvPicPr>
        <p:blipFill rotWithShape="1">
          <a:blip r:embed="rId3"/>
          <a:srcRect r="35476" b="60865"/>
          <a:stretch/>
        </p:blipFill>
        <p:spPr>
          <a:xfrm rot="16200000">
            <a:off x="2668735" y="-2668733"/>
            <a:ext cx="6857992" cy="12195458"/>
          </a:xfrm>
          <a:prstGeom prst="rect">
            <a:avLst/>
          </a:prstGeom>
        </p:spPr>
      </p:pic>
      <p:sp>
        <p:nvSpPr>
          <p:cNvPr id="5" name="Title 1">
            <a:extLst>
              <a:ext uri="{FF2B5EF4-FFF2-40B4-BE49-F238E27FC236}">
                <a16:creationId xmlns:a16="http://schemas.microsoft.com/office/drawing/2014/main" xmlns="" id="{C826C1FA-161D-8DC5-F9CF-4A6662D04CFE}"/>
              </a:ext>
            </a:extLst>
          </p:cNvPr>
          <p:cNvSpPr>
            <a:spLocks noGrp="1"/>
          </p:cNvSpPr>
          <p:nvPr>
            <p:ph type="title"/>
          </p:nvPr>
        </p:nvSpPr>
        <p:spPr>
          <a:xfrm>
            <a:off x="0" y="2"/>
            <a:ext cx="12192000" cy="751330"/>
          </a:xfrm>
          <a:solidFill>
            <a:srgbClr val="66CCFF"/>
          </a:solidFill>
        </p:spPr>
        <p:txBody>
          <a:bodyPr>
            <a:normAutofit/>
          </a:bodyPr>
          <a:lstStyle/>
          <a:p>
            <a:pPr algn="ctr"/>
            <a:r>
              <a:rPr lang="en-IN" sz="1200" b="1" dirty="0"/>
              <a:t/>
            </a:r>
            <a:br>
              <a:rPr lang="en-IN" sz="1200" b="1" dirty="0"/>
            </a:br>
            <a:r>
              <a:rPr lang="en-IN" sz="3600" b="1" dirty="0"/>
              <a:t>Growth in transfers modest</a:t>
            </a:r>
            <a:endParaRPr lang="en-US" sz="3600" b="1" dirty="0"/>
          </a:p>
        </p:txBody>
      </p:sp>
      <p:cxnSp>
        <p:nvCxnSpPr>
          <p:cNvPr id="6" name="Straight Connector 5">
            <a:extLst>
              <a:ext uri="{FF2B5EF4-FFF2-40B4-BE49-F238E27FC236}">
                <a16:creationId xmlns:a16="http://schemas.microsoft.com/office/drawing/2014/main" xmlns="" id="{841942F4-A72C-FEDA-5284-2AC2A3F118F4}"/>
              </a:ext>
            </a:extLst>
          </p:cNvPr>
          <p:cNvCxnSpPr>
            <a:cxnSpLocks/>
          </p:cNvCxnSpPr>
          <p:nvPr/>
        </p:nvCxnSpPr>
        <p:spPr>
          <a:xfrm>
            <a:off x="0" y="77075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64C796A2-7E6E-C578-F517-83B651C7CD4A}"/>
              </a:ext>
            </a:extLst>
          </p:cNvPr>
          <p:cNvSpPr txBox="1"/>
          <p:nvPr/>
        </p:nvSpPr>
        <p:spPr>
          <a:xfrm>
            <a:off x="120073" y="4599480"/>
            <a:ext cx="12071926" cy="2254463"/>
          </a:xfrm>
          <a:prstGeom prst="rect">
            <a:avLst/>
          </a:prstGeom>
          <a:noFill/>
        </p:spPr>
        <p:txBody>
          <a:bodyPr wrap="square" rtlCol="0">
            <a:spAutoFit/>
          </a:bodyPr>
          <a:lstStyle/>
          <a:p>
            <a:pPr marL="216000" lvl="0" indent="-216000">
              <a:spcAft>
                <a:spcPts val="600"/>
              </a:spcAft>
              <a:buClr>
                <a:srgbClr val="FF0000"/>
              </a:buClr>
              <a:buFont typeface="Wingdings" panose="05000000000000000000" pitchFamily="2" charset="2"/>
              <a:buChar char="§"/>
            </a:pPr>
            <a:r>
              <a:rPr lang="en-US" sz="1650" dirty="0"/>
              <a:t>Compared to 2021-22, increase in central transfers modest in 2022-23 at 7%</a:t>
            </a:r>
          </a:p>
          <a:p>
            <a:pPr marL="273050" lvl="1">
              <a:spcAft>
                <a:spcPts val="600"/>
              </a:spcAft>
              <a:buClr>
                <a:srgbClr val="FF0000"/>
              </a:buClr>
            </a:pPr>
            <a:r>
              <a:rPr lang="en-US" sz="1650" dirty="0" smtClean="0">
                <a:solidFill>
                  <a:srgbClr val="FF0000"/>
                </a:solidFill>
              </a:rPr>
              <a:t>-</a:t>
            </a:r>
            <a:r>
              <a:rPr lang="en-US" sz="1650" dirty="0" smtClean="0"/>
              <a:t> Central </a:t>
            </a:r>
            <a:r>
              <a:rPr lang="en-US" sz="1650" dirty="0"/>
              <a:t>transfers declined in 4 </a:t>
            </a:r>
            <a:r>
              <a:rPr lang="en-US" sz="1650" dirty="0" smtClean="0"/>
              <a:t>states: Kerala (-6</a:t>
            </a:r>
            <a:r>
              <a:rPr lang="en-US" sz="1650" dirty="0"/>
              <a:t>%), Raj </a:t>
            </a:r>
            <a:r>
              <a:rPr lang="en-US" sz="1650" dirty="0" smtClean="0"/>
              <a:t>(-3.6</a:t>
            </a:r>
            <a:r>
              <a:rPr lang="en-US" sz="1650" dirty="0"/>
              <a:t>%), HP </a:t>
            </a:r>
            <a:r>
              <a:rPr lang="en-US" sz="1650" dirty="0" smtClean="0"/>
              <a:t>(-1.5</a:t>
            </a:r>
            <a:r>
              <a:rPr lang="en-US" sz="1650" dirty="0"/>
              <a:t>%), AP </a:t>
            </a:r>
            <a:r>
              <a:rPr lang="en-US" sz="1650" dirty="0" smtClean="0"/>
              <a:t>(-1</a:t>
            </a:r>
            <a:r>
              <a:rPr lang="en-US" sz="1650" dirty="0"/>
              <a:t>%)</a:t>
            </a:r>
          </a:p>
          <a:p>
            <a:pPr marL="216000" lvl="0" indent="-216000">
              <a:spcAft>
                <a:spcPts val="600"/>
              </a:spcAft>
              <a:buClr>
                <a:srgbClr val="FF0000"/>
              </a:buClr>
              <a:buFont typeface="Wingdings" panose="05000000000000000000" pitchFamily="2" charset="2"/>
              <a:buChar char="§"/>
            </a:pPr>
            <a:r>
              <a:rPr lang="en-US" sz="1650" dirty="0"/>
              <a:t>Increase in devolution to states also modest (7.6%) in 2022-23 as compared to 2021-22 </a:t>
            </a:r>
          </a:p>
          <a:p>
            <a:pPr marL="216000" lvl="0" indent="-216000">
              <a:spcAft>
                <a:spcPts val="600"/>
              </a:spcAft>
              <a:buClr>
                <a:srgbClr val="FF0000"/>
              </a:buClr>
              <a:buFont typeface="Wingdings" panose="05000000000000000000" pitchFamily="2" charset="2"/>
              <a:buChar char="§"/>
            </a:pPr>
            <a:r>
              <a:rPr lang="en-US" sz="1650" dirty="0" smtClean="0"/>
              <a:t>Decline in </a:t>
            </a:r>
            <a:r>
              <a:rPr lang="en-US" sz="1650" dirty="0"/>
              <a:t>grants in </a:t>
            </a:r>
            <a:r>
              <a:rPr lang="en-US" sz="1650" dirty="0" smtClean="0"/>
              <a:t>11 states: Ker (-9</a:t>
            </a:r>
            <a:r>
              <a:rPr lang="en-US" sz="1650" dirty="0"/>
              <a:t>%), Raj </a:t>
            </a:r>
            <a:r>
              <a:rPr lang="en-US" sz="1650" dirty="0" smtClean="0"/>
              <a:t>(-18</a:t>
            </a:r>
            <a:r>
              <a:rPr lang="en-US" sz="1650" dirty="0"/>
              <a:t>%), HP </a:t>
            </a:r>
            <a:r>
              <a:rPr lang="en-US" sz="1650" dirty="0" smtClean="0"/>
              <a:t>(-5</a:t>
            </a:r>
            <a:r>
              <a:rPr lang="en-US" sz="1650" dirty="0"/>
              <a:t>%), AP </a:t>
            </a:r>
            <a:r>
              <a:rPr lang="en-US" sz="1650" dirty="0" smtClean="0"/>
              <a:t>(-8</a:t>
            </a:r>
            <a:r>
              <a:rPr lang="en-US" sz="1650" dirty="0"/>
              <a:t>%), Tri </a:t>
            </a:r>
            <a:r>
              <a:rPr lang="en-US" sz="1650" dirty="0" smtClean="0"/>
              <a:t>(-5</a:t>
            </a:r>
            <a:r>
              <a:rPr lang="en-US" sz="1650" dirty="0"/>
              <a:t>%), </a:t>
            </a:r>
            <a:r>
              <a:rPr lang="en-US" sz="1650" dirty="0" err="1"/>
              <a:t>Guj</a:t>
            </a:r>
            <a:r>
              <a:rPr lang="en-US" sz="1650" dirty="0"/>
              <a:t> </a:t>
            </a:r>
            <a:r>
              <a:rPr lang="en-US" sz="1650" dirty="0" smtClean="0"/>
              <a:t>(-4</a:t>
            </a:r>
            <a:r>
              <a:rPr lang="en-US" sz="1650" dirty="0"/>
              <a:t>%), </a:t>
            </a:r>
            <a:r>
              <a:rPr lang="en-US" sz="1650" dirty="0" err="1"/>
              <a:t>Sik</a:t>
            </a:r>
            <a:r>
              <a:rPr lang="en-US" sz="1650" dirty="0"/>
              <a:t> </a:t>
            </a:r>
            <a:r>
              <a:rPr lang="en-US" sz="1650" dirty="0" smtClean="0"/>
              <a:t>(-4</a:t>
            </a:r>
            <a:r>
              <a:rPr lang="en-US" sz="1650" dirty="0"/>
              <a:t>%), Meg </a:t>
            </a:r>
            <a:r>
              <a:rPr lang="en-US" sz="1650" dirty="0" smtClean="0"/>
              <a:t>(-9%),           </a:t>
            </a:r>
            <a:r>
              <a:rPr lang="en-US" sz="1650" dirty="0" err="1" smtClean="0"/>
              <a:t>Har</a:t>
            </a:r>
            <a:r>
              <a:rPr lang="en-US" sz="1650" dirty="0" smtClean="0"/>
              <a:t> (-6</a:t>
            </a:r>
            <a:r>
              <a:rPr lang="en-US" sz="1650" dirty="0"/>
              <a:t>%), WB </a:t>
            </a:r>
            <a:r>
              <a:rPr lang="en-US" sz="1650" dirty="0" smtClean="0"/>
              <a:t>(-5</a:t>
            </a:r>
            <a:r>
              <a:rPr lang="en-US" sz="1650" dirty="0"/>
              <a:t>%), </a:t>
            </a:r>
            <a:r>
              <a:rPr lang="en-US" sz="1650" dirty="0" err="1"/>
              <a:t>Odi</a:t>
            </a:r>
            <a:r>
              <a:rPr lang="en-US" sz="1650" dirty="0"/>
              <a:t> </a:t>
            </a:r>
            <a:r>
              <a:rPr lang="en-US" sz="1650" dirty="0" smtClean="0"/>
              <a:t>(-9</a:t>
            </a:r>
            <a:r>
              <a:rPr lang="en-US" sz="1650" dirty="0"/>
              <a:t>%)</a:t>
            </a:r>
          </a:p>
          <a:p>
            <a:pPr marL="216000" lvl="0" indent="-216000">
              <a:spcAft>
                <a:spcPts val="600"/>
              </a:spcAft>
              <a:buClr>
                <a:srgbClr val="FF0000"/>
              </a:buClr>
              <a:buFont typeface="Wingdings" panose="05000000000000000000" pitchFamily="2" charset="2"/>
              <a:buChar char="§"/>
            </a:pPr>
            <a:r>
              <a:rPr lang="en-US" sz="1650" dirty="0" smtClean="0"/>
              <a:t>All-states’ combined budgets for 2023-24 indicate a 8</a:t>
            </a:r>
            <a:r>
              <a:rPr lang="en-US" sz="1650" dirty="0"/>
              <a:t>% </a:t>
            </a:r>
            <a:r>
              <a:rPr lang="en-US" sz="1650" dirty="0" smtClean="0"/>
              <a:t>decline in </a:t>
            </a:r>
            <a:r>
              <a:rPr lang="en-US" sz="1650" dirty="0"/>
              <a:t>grants </a:t>
            </a:r>
            <a:endParaRPr lang="en-US" sz="1650" dirty="0" smtClean="0"/>
          </a:p>
          <a:p>
            <a:pPr marL="265113" lvl="1">
              <a:spcAft>
                <a:spcPts val="600"/>
              </a:spcAft>
              <a:buClr>
                <a:srgbClr val="FF0000"/>
              </a:buClr>
            </a:pPr>
            <a:r>
              <a:rPr lang="en-US" sz="1650" dirty="0" smtClean="0">
                <a:solidFill>
                  <a:srgbClr val="FF0000"/>
                </a:solidFill>
              </a:rPr>
              <a:t>-</a:t>
            </a:r>
            <a:r>
              <a:rPr lang="en-US" sz="1650" dirty="0" smtClean="0"/>
              <a:t> 18 </a:t>
            </a:r>
            <a:r>
              <a:rPr lang="en-US" sz="1650" dirty="0"/>
              <a:t>states budgets have assumed a decline in </a:t>
            </a:r>
            <a:r>
              <a:rPr lang="en-US" sz="1650" dirty="0" smtClean="0"/>
              <a:t>grants</a:t>
            </a:r>
            <a:endParaRPr lang="en-US" sz="1650" dirty="0"/>
          </a:p>
        </p:txBody>
      </p:sp>
      <p:graphicFrame>
        <p:nvGraphicFramePr>
          <p:cNvPr id="8" name="Chart 7">
            <a:extLst>
              <a:ext uri="{FF2B5EF4-FFF2-40B4-BE49-F238E27FC236}">
                <a16:creationId xmlns:a16="http://schemas.microsoft.com/office/drawing/2014/main" xmlns="" id="{01D9BCD1-B69F-4504-0A76-B64C31E06DFF}"/>
              </a:ext>
            </a:extLst>
          </p:cNvPr>
          <p:cNvGraphicFramePr>
            <a:graphicFrameLocks/>
          </p:cNvGraphicFramePr>
          <p:nvPr>
            <p:extLst/>
          </p:nvPr>
        </p:nvGraphicFramePr>
        <p:xfrm>
          <a:off x="267855" y="853262"/>
          <a:ext cx="11554690" cy="37268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679094" y="2332653"/>
            <a:ext cx="494522" cy="154888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94494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280065EE-2AD5-8B2D-957E-F7B2C6BD5BEE}"/>
              </a:ext>
            </a:extLst>
          </p:cNvPr>
          <p:cNvSpPr>
            <a:spLocks noGrp="1"/>
          </p:cNvSpPr>
          <p:nvPr>
            <p:ph type="title"/>
          </p:nvPr>
        </p:nvSpPr>
        <p:spPr>
          <a:xfrm>
            <a:off x="0" y="1"/>
            <a:ext cx="12192000" cy="816925"/>
          </a:xfrm>
          <a:solidFill>
            <a:srgbClr val="66CCFF"/>
          </a:solidFill>
        </p:spPr>
        <p:txBody>
          <a:bodyPr>
            <a:normAutofit/>
          </a:bodyPr>
          <a:lstStyle/>
          <a:p>
            <a:pPr algn="ctr"/>
            <a:r>
              <a:rPr lang="en-IN" sz="3600" b="1" dirty="0" smtClean="0"/>
              <a:t>Central Transfers to States</a:t>
            </a:r>
            <a:endParaRPr lang="en-US" sz="3600" b="1" dirty="0"/>
          </a:p>
        </p:txBody>
      </p:sp>
      <p:cxnSp>
        <p:nvCxnSpPr>
          <p:cNvPr id="6" name="Straight Connector 5">
            <a:extLst>
              <a:ext uri="{FF2B5EF4-FFF2-40B4-BE49-F238E27FC236}">
                <a16:creationId xmlns="" xmlns:a16="http://schemas.microsoft.com/office/drawing/2014/main" id="{99372FA3-A597-3507-1CC4-A1060B89E57F}"/>
              </a:ext>
            </a:extLst>
          </p:cNvPr>
          <p:cNvCxnSpPr>
            <a:cxnSpLocks/>
          </p:cNvCxnSpPr>
          <p:nvPr/>
        </p:nvCxnSpPr>
        <p:spPr>
          <a:xfrm>
            <a:off x="0" y="81693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C0B55BFB-6763-CD1C-DBF2-4DD6296BFC1E}"/>
              </a:ext>
            </a:extLst>
          </p:cNvPr>
          <p:cNvSpPr txBox="1"/>
          <p:nvPr/>
        </p:nvSpPr>
        <p:spPr>
          <a:xfrm>
            <a:off x="132734" y="4599240"/>
            <a:ext cx="11931447" cy="1772793"/>
          </a:xfrm>
          <a:prstGeom prst="rect">
            <a:avLst/>
          </a:prstGeom>
          <a:noFill/>
        </p:spPr>
        <p:txBody>
          <a:bodyPr wrap="square" rtlCol="0">
            <a:spAutoFit/>
          </a:bodyPr>
          <a:lstStyle/>
          <a:p>
            <a:pPr marL="216000" lvl="0" indent="-216000">
              <a:lnSpc>
                <a:spcPct val="110000"/>
              </a:lnSpc>
              <a:spcBef>
                <a:spcPts val="600"/>
              </a:spcBef>
              <a:spcAft>
                <a:spcPts val="600"/>
              </a:spcAft>
              <a:buClr>
                <a:srgbClr val="FF0000"/>
              </a:buClr>
              <a:buFont typeface="Wingdings" panose="05000000000000000000" pitchFamily="2" charset="2"/>
              <a:buChar char="§"/>
            </a:pPr>
            <a:r>
              <a:rPr lang="en-US" dirty="0" smtClean="0"/>
              <a:t>In 2022-23, central grants to states accounted for about 53% of total transfers, share of devolution was 47%</a:t>
            </a:r>
          </a:p>
          <a:p>
            <a:pPr marL="216000" lvl="0" indent="-216000">
              <a:lnSpc>
                <a:spcPct val="110000"/>
              </a:lnSpc>
              <a:spcBef>
                <a:spcPts val="600"/>
              </a:spcBef>
              <a:spcAft>
                <a:spcPts val="600"/>
              </a:spcAft>
              <a:buClr>
                <a:srgbClr val="FF0000"/>
              </a:buClr>
              <a:buFont typeface="Wingdings" panose="05000000000000000000" pitchFamily="2" charset="2"/>
              <a:buChar char="§"/>
            </a:pPr>
            <a:r>
              <a:rPr lang="en-US" dirty="0" smtClean="0"/>
              <a:t>Devolution was larger than grants in transfers to 8 states: </a:t>
            </a:r>
            <a:r>
              <a:rPr lang="en-US" dirty="0" err="1" smtClean="0"/>
              <a:t>Bih</a:t>
            </a:r>
            <a:r>
              <a:rPr lang="en-US" dirty="0" smtClean="0"/>
              <a:t>, </a:t>
            </a:r>
            <a:r>
              <a:rPr lang="en-US" dirty="0" err="1" smtClean="0"/>
              <a:t>Chh</a:t>
            </a:r>
            <a:r>
              <a:rPr lang="en-US" dirty="0" smtClean="0"/>
              <a:t>, </a:t>
            </a:r>
            <a:r>
              <a:rPr lang="en-US" dirty="0" err="1" smtClean="0"/>
              <a:t>Guj</a:t>
            </a:r>
            <a:r>
              <a:rPr lang="en-US" dirty="0" smtClean="0"/>
              <a:t>, </a:t>
            </a:r>
            <a:r>
              <a:rPr lang="en-US" dirty="0" err="1" smtClean="0"/>
              <a:t>Jha</a:t>
            </a:r>
            <a:r>
              <a:rPr lang="en-US" dirty="0" smtClean="0"/>
              <a:t>, MP, </a:t>
            </a:r>
            <a:r>
              <a:rPr lang="en-US" dirty="0" err="1" smtClean="0"/>
              <a:t>Odi</a:t>
            </a:r>
            <a:r>
              <a:rPr lang="en-US" dirty="0" smtClean="0"/>
              <a:t>, Raj, WB</a:t>
            </a:r>
          </a:p>
          <a:p>
            <a:pPr marL="216000" lvl="0" indent="-216000">
              <a:lnSpc>
                <a:spcPct val="110000"/>
              </a:lnSpc>
              <a:spcBef>
                <a:spcPts val="600"/>
              </a:spcBef>
              <a:spcAft>
                <a:spcPts val="600"/>
              </a:spcAft>
              <a:buClr>
                <a:srgbClr val="FF0000"/>
              </a:buClr>
              <a:buFont typeface="Wingdings" panose="05000000000000000000" pitchFamily="2" charset="2"/>
              <a:buChar char="§"/>
            </a:pPr>
            <a:r>
              <a:rPr lang="en-US" dirty="0" smtClean="0"/>
              <a:t>Grants were larger than </a:t>
            </a:r>
            <a:r>
              <a:rPr lang="en-US" dirty="0"/>
              <a:t>devolution </a:t>
            </a:r>
            <a:r>
              <a:rPr lang="en-US" dirty="0" smtClean="0"/>
              <a:t>in all other states.</a:t>
            </a:r>
          </a:p>
          <a:p>
            <a:pPr marL="216000" lvl="0" indent="-216000">
              <a:lnSpc>
                <a:spcPct val="110000"/>
              </a:lnSpc>
              <a:spcBef>
                <a:spcPts val="600"/>
              </a:spcBef>
              <a:spcAft>
                <a:spcPts val="600"/>
              </a:spcAft>
              <a:buClr>
                <a:srgbClr val="FF0000"/>
              </a:buClr>
              <a:buFont typeface="Wingdings" panose="05000000000000000000" pitchFamily="2" charset="2"/>
              <a:buChar char="§"/>
            </a:pPr>
            <a:r>
              <a:rPr lang="en-US" dirty="0" smtClean="0"/>
              <a:t>Grants exceeding devolution in most states is a recent development</a:t>
            </a:r>
          </a:p>
        </p:txBody>
      </p:sp>
      <p:graphicFrame>
        <p:nvGraphicFramePr>
          <p:cNvPr id="11" name="Chart 10"/>
          <p:cNvGraphicFramePr>
            <a:graphicFrameLocks/>
          </p:cNvGraphicFramePr>
          <p:nvPr>
            <p:extLst/>
          </p:nvPr>
        </p:nvGraphicFramePr>
        <p:xfrm>
          <a:off x="1150878" y="929148"/>
          <a:ext cx="8319165" cy="3392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4535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5275" y="-2580348"/>
            <a:ext cx="6857992" cy="12195458"/>
          </a:xfrm>
          <a:prstGeom prst="rect">
            <a:avLst/>
          </a:prstGeom>
        </p:spPr>
      </p:pic>
      <p:sp>
        <p:nvSpPr>
          <p:cNvPr id="5" name="Title 1">
            <a:extLst>
              <a:ext uri="{FF2B5EF4-FFF2-40B4-BE49-F238E27FC236}">
                <a16:creationId xmlns="" xmlns:a16="http://schemas.microsoft.com/office/drawing/2014/main" id="{3BE50166-AB51-BF17-D4F8-B503C59C9156}"/>
              </a:ext>
            </a:extLst>
          </p:cNvPr>
          <p:cNvSpPr>
            <a:spLocks noGrp="1"/>
          </p:cNvSpPr>
          <p:nvPr>
            <p:ph type="title"/>
          </p:nvPr>
        </p:nvSpPr>
        <p:spPr>
          <a:xfrm>
            <a:off x="0" y="1"/>
            <a:ext cx="12192000" cy="865385"/>
          </a:xfrm>
          <a:solidFill>
            <a:srgbClr val="66CCFF"/>
          </a:solidFill>
        </p:spPr>
        <p:txBody>
          <a:bodyPr>
            <a:noAutofit/>
          </a:bodyPr>
          <a:lstStyle/>
          <a:p>
            <a:pPr algn="ctr"/>
            <a:r>
              <a:rPr lang="en-US" sz="2000" b="1" dirty="0"/>
              <a:t/>
            </a:r>
            <a:br>
              <a:rPr lang="en-US" sz="2000" b="1" dirty="0"/>
            </a:br>
            <a:r>
              <a:rPr lang="en-US" sz="2850" b="1" dirty="0"/>
              <a:t>States’ capex performance moderate despite strong central support</a:t>
            </a:r>
          </a:p>
        </p:txBody>
      </p:sp>
      <p:cxnSp>
        <p:nvCxnSpPr>
          <p:cNvPr id="6" name="Straight Connector 5">
            <a:extLst>
              <a:ext uri="{FF2B5EF4-FFF2-40B4-BE49-F238E27FC236}">
                <a16:creationId xmlns="" xmlns:a16="http://schemas.microsoft.com/office/drawing/2014/main" id="{46358B90-B2DE-7C76-857E-E14F0D09178A}"/>
              </a:ext>
            </a:extLst>
          </p:cNvPr>
          <p:cNvCxnSpPr>
            <a:cxnSpLocks/>
          </p:cNvCxnSpPr>
          <p:nvPr/>
        </p:nvCxnSpPr>
        <p:spPr>
          <a:xfrm>
            <a:off x="0" y="86539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 xmlns:a16="http://schemas.microsoft.com/office/drawing/2014/main" id="{5C82A454-0C78-5B24-60F4-D64879686B41}"/>
              </a:ext>
            </a:extLst>
          </p:cNvPr>
          <p:cNvSpPr>
            <a:spLocks noGrp="1"/>
          </p:cNvSpPr>
          <p:nvPr>
            <p:ph idx="1"/>
          </p:nvPr>
        </p:nvSpPr>
        <p:spPr>
          <a:xfrm>
            <a:off x="0" y="962168"/>
            <a:ext cx="5314905" cy="5895832"/>
          </a:xfrm>
        </p:spPr>
        <p:txBody>
          <a:bodyPr>
            <a:noAutofit/>
          </a:bodyPr>
          <a:lstStyle/>
          <a:p>
            <a:pPr>
              <a:lnSpc>
                <a:spcPct val="100000"/>
              </a:lnSpc>
              <a:spcBef>
                <a:spcPts val="0"/>
              </a:spcBef>
              <a:spcAft>
                <a:spcPts val="600"/>
              </a:spcAft>
              <a:buClr>
                <a:srgbClr val="FF0000"/>
              </a:buClr>
              <a:buFont typeface="Wingdings" panose="05000000000000000000" pitchFamily="2" charset="2"/>
              <a:buChar char="§"/>
            </a:pPr>
            <a:r>
              <a:rPr lang="en-IN" sz="1700" dirty="0"/>
              <a:t>Increase in total expenditure in 2022-23 due to both </a:t>
            </a:r>
            <a:r>
              <a:rPr lang="en-IN" sz="1700" dirty="0" err="1" smtClean="0"/>
              <a:t>Revex</a:t>
            </a:r>
            <a:r>
              <a:rPr lang="en-IN" sz="1700" dirty="0" smtClean="0"/>
              <a:t> </a:t>
            </a:r>
            <a:r>
              <a:rPr lang="en-IN" sz="1700" dirty="0"/>
              <a:t>&amp; </a:t>
            </a:r>
            <a:r>
              <a:rPr lang="en-IN" sz="1700" dirty="0" err="1" smtClean="0"/>
              <a:t>Capex</a:t>
            </a:r>
            <a:r>
              <a:rPr lang="en-IN" sz="1700" dirty="0"/>
              <a:t>, with variations across states</a:t>
            </a:r>
            <a:endParaRPr lang="en-US" sz="1700" dirty="0"/>
          </a:p>
          <a:p>
            <a:pPr>
              <a:lnSpc>
                <a:spcPct val="100000"/>
              </a:lnSpc>
              <a:spcBef>
                <a:spcPts val="0"/>
              </a:spcBef>
              <a:spcAft>
                <a:spcPts val="600"/>
              </a:spcAft>
              <a:buClr>
                <a:srgbClr val="FF0000"/>
              </a:buClr>
              <a:buFont typeface="Wingdings" panose="05000000000000000000" pitchFamily="2" charset="2"/>
              <a:buChar char="§"/>
            </a:pPr>
            <a:r>
              <a:rPr lang="en-US" sz="1700" dirty="0"/>
              <a:t>States’ </a:t>
            </a:r>
            <a:r>
              <a:rPr lang="en-US" sz="1700" dirty="0" smtClean="0"/>
              <a:t>average </a:t>
            </a:r>
            <a:r>
              <a:rPr lang="en-US" sz="1700" dirty="0" err="1" smtClean="0"/>
              <a:t>Capex</a:t>
            </a:r>
            <a:r>
              <a:rPr lang="en-US" sz="1700" dirty="0" smtClean="0"/>
              <a:t> </a:t>
            </a:r>
            <a:r>
              <a:rPr lang="en-US" sz="1700" dirty="0"/>
              <a:t>increase moderate (12.8</a:t>
            </a:r>
            <a:r>
              <a:rPr lang="en-US" sz="1700" dirty="0" smtClean="0"/>
              <a:t>%)</a:t>
            </a:r>
            <a:endParaRPr lang="en-US" sz="1700" dirty="0"/>
          </a:p>
          <a:p>
            <a:pPr>
              <a:lnSpc>
                <a:spcPct val="100000"/>
              </a:lnSpc>
              <a:spcBef>
                <a:spcPts val="0"/>
              </a:spcBef>
              <a:spcAft>
                <a:spcPts val="600"/>
              </a:spcAft>
              <a:buClr>
                <a:srgbClr val="FF0000"/>
              </a:buClr>
              <a:buFont typeface="Wingdings" panose="05000000000000000000" pitchFamily="2" charset="2"/>
              <a:buChar char="§"/>
            </a:pPr>
            <a:r>
              <a:rPr lang="en-US" sz="1700" dirty="0"/>
              <a:t>Decline in </a:t>
            </a:r>
            <a:r>
              <a:rPr lang="en-US" sz="1700" dirty="0" err="1" smtClean="0"/>
              <a:t>Capex</a:t>
            </a:r>
            <a:r>
              <a:rPr lang="en-US" sz="1700" dirty="0" smtClean="0"/>
              <a:t> </a:t>
            </a:r>
            <a:r>
              <a:rPr lang="en-US" sz="1700" dirty="0"/>
              <a:t>in several states</a:t>
            </a:r>
          </a:p>
          <a:p>
            <a:pPr marL="177800" lvl="1" indent="0">
              <a:lnSpc>
                <a:spcPct val="100000"/>
              </a:lnSpc>
              <a:spcBef>
                <a:spcPts val="0"/>
              </a:spcBef>
              <a:spcAft>
                <a:spcPts val="600"/>
              </a:spcAft>
              <a:buClr>
                <a:srgbClr val="FF0000"/>
              </a:buClr>
              <a:buNone/>
            </a:pPr>
            <a:r>
              <a:rPr lang="en-US" sz="1700" dirty="0" smtClean="0"/>
              <a:t>- AP</a:t>
            </a:r>
            <a:r>
              <a:rPr lang="en-US" sz="1700" dirty="0"/>
              <a:t>, </a:t>
            </a:r>
            <a:r>
              <a:rPr lang="en-US" sz="1700" dirty="0" err="1"/>
              <a:t>Telangana</a:t>
            </a:r>
            <a:r>
              <a:rPr lang="en-US" sz="1700" dirty="0"/>
              <a:t>, Meg, Assam, Punjab, Raj &amp; Kerala</a:t>
            </a:r>
          </a:p>
          <a:p>
            <a:pPr>
              <a:lnSpc>
                <a:spcPct val="100000"/>
              </a:lnSpc>
              <a:spcBef>
                <a:spcPts val="0"/>
              </a:spcBef>
              <a:spcAft>
                <a:spcPts val="600"/>
              </a:spcAft>
              <a:buClr>
                <a:srgbClr val="FF0000"/>
              </a:buClr>
              <a:buFont typeface="Wingdings" panose="05000000000000000000" pitchFamily="2" charset="2"/>
              <a:buChar char="§"/>
            </a:pPr>
            <a:r>
              <a:rPr lang="en-US" sz="1700" dirty="0" smtClean="0"/>
              <a:t>All-states’ 2023-24 budgeted </a:t>
            </a:r>
            <a:r>
              <a:rPr lang="en-US" sz="1700" dirty="0" err="1" smtClean="0"/>
              <a:t>Capex</a:t>
            </a:r>
            <a:r>
              <a:rPr lang="en-US" sz="1700" dirty="0" smtClean="0"/>
              <a:t> increase 18</a:t>
            </a:r>
            <a:r>
              <a:rPr lang="en-US" sz="1700" dirty="0"/>
              <a:t>% </a:t>
            </a:r>
          </a:p>
          <a:p>
            <a:pPr marL="176212" lvl="1" indent="0">
              <a:lnSpc>
                <a:spcPct val="100000"/>
              </a:lnSpc>
              <a:spcBef>
                <a:spcPts val="0"/>
              </a:spcBef>
              <a:spcAft>
                <a:spcPts val="600"/>
              </a:spcAft>
              <a:buClr>
                <a:srgbClr val="FF0000"/>
              </a:buClr>
              <a:buNone/>
            </a:pPr>
            <a:r>
              <a:rPr lang="en-US" sz="1700" dirty="0" smtClean="0"/>
              <a:t>- 9 </a:t>
            </a:r>
            <a:r>
              <a:rPr lang="en-US" sz="1700" dirty="0"/>
              <a:t>states have budgeted a reduction in </a:t>
            </a:r>
            <a:r>
              <a:rPr lang="en-US" sz="1700" dirty="0" err="1" smtClean="0"/>
              <a:t>Capex</a:t>
            </a:r>
            <a:endParaRPr lang="en-US" sz="1700" dirty="0"/>
          </a:p>
          <a:p>
            <a:pPr>
              <a:lnSpc>
                <a:spcPct val="100000"/>
              </a:lnSpc>
              <a:spcBef>
                <a:spcPts val="0"/>
              </a:spcBef>
              <a:spcAft>
                <a:spcPts val="600"/>
              </a:spcAft>
              <a:buClr>
                <a:srgbClr val="FF0000"/>
              </a:buClr>
              <a:buFont typeface="Wingdings" panose="05000000000000000000" pitchFamily="2" charset="2"/>
              <a:buChar char="§"/>
            </a:pPr>
            <a:r>
              <a:rPr lang="en-US" sz="1700" dirty="0"/>
              <a:t>Major central support for states’ </a:t>
            </a:r>
            <a:r>
              <a:rPr lang="en-US" sz="1700" dirty="0" err="1" smtClean="0"/>
              <a:t>Capex</a:t>
            </a:r>
            <a:r>
              <a:rPr lang="en-US" sz="1700" dirty="0" smtClean="0"/>
              <a:t> </a:t>
            </a:r>
            <a:r>
              <a:rPr lang="en-US" sz="1700" dirty="0"/>
              <a:t>through Rs.1 trillion interest free capex loan in 2022-23</a:t>
            </a:r>
          </a:p>
          <a:p>
            <a:pPr>
              <a:lnSpc>
                <a:spcPct val="100000"/>
              </a:lnSpc>
              <a:spcBef>
                <a:spcPts val="0"/>
              </a:spcBef>
              <a:spcAft>
                <a:spcPts val="600"/>
              </a:spcAft>
              <a:buClr>
                <a:srgbClr val="FF0000"/>
              </a:buClr>
              <a:buFont typeface="Wingdings" panose="05000000000000000000" pitchFamily="2" charset="2"/>
              <a:buChar char="§"/>
            </a:pPr>
            <a:r>
              <a:rPr lang="en-US" sz="1700" dirty="0" err="1"/>
              <a:t>Rs</a:t>
            </a:r>
            <a:r>
              <a:rPr lang="en-US" sz="1700" dirty="0"/>
              <a:t>. 95,147 crore approved till March 2023</a:t>
            </a:r>
          </a:p>
          <a:p>
            <a:pPr marL="177800" lvl="1" indent="0">
              <a:lnSpc>
                <a:spcPct val="100000"/>
              </a:lnSpc>
              <a:spcBef>
                <a:spcPts val="0"/>
              </a:spcBef>
              <a:spcAft>
                <a:spcPts val="600"/>
              </a:spcAft>
              <a:buClr>
                <a:srgbClr val="FF0000"/>
              </a:buClr>
              <a:buNone/>
            </a:pPr>
            <a:r>
              <a:rPr lang="en-US" sz="1700" dirty="0" smtClean="0"/>
              <a:t>- Of </a:t>
            </a:r>
            <a:r>
              <a:rPr lang="en-US" sz="1700" dirty="0"/>
              <a:t>which, </a:t>
            </a:r>
            <a:r>
              <a:rPr lang="en-US" sz="1700" dirty="0" err="1"/>
              <a:t>Rs</a:t>
            </a:r>
            <a:r>
              <a:rPr lang="en-US" sz="1700" dirty="0"/>
              <a:t>. 81,195 crore actually transferred</a:t>
            </a:r>
          </a:p>
          <a:p>
            <a:pPr marL="177800" lvl="1" indent="0">
              <a:lnSpc>
                <a:spcPct val="100000"/>
              </a:lnSpc>
              <a:spcBef>
                <a:spcPts val="0"/>
              </a:spcBef>
              <a:spcAft>
                <a:spcPts val="600"/>
              </a:spcAft>
              <a:buClr>
                <a:srgbClr val="FF0000"/>
              </a:buClr>
              <a:buNone/>
            </a:pPr>
            <a:r>
              <a:rPr lang="en-US" sz="1700" dirty="0" smtClean="0"/>
              <a:t>- </a:t>
            </a:r>
            <a:r>
              <a:rPr lang="en-US" sz="1700" dirty="0" err="1" smtClean="0"/>
              <a:t>Rs</a:t>
            </a:r>
            <a:r>
              <a:rPr lang="en-US" sz="1700" dirty="0"/>
              <a:t>. 33,296 crore were transferred only in March </a:t>
            </a:r>
          </a:p>
          <a:p>
            <a:pPr>
              <a:lnSpc>
                <a:spcPct val="100000"/>
              </a:lnSpc>
              <a:spcBef>
                <a:spcPts val="0"/>
              </a:spcBef>
              <a:spcAft>
                <a:spcPts val="600"/>
              </a:spcAft>
              <a:buClr>
                <a:srgbClr val="FF0000"/>
              </a:buClr>
              <a:buFont typeface="Wingdings" panose="05000000000000000000" pitchFamily="2" charset="2"/>
              <a:buChar char="§"/>
            </a:pPr>
            <a:r>
              <a:rPr lang="en-US" sz="1700" dirty="0" smtClean="0"/>
              <a:t>Continued central support for states</a:t>
            </a:r>
            <a:r>
              <a:rPr lang="en-US" sz="1700" dirty="0"/>
              <a:t>’ </a:t>
            </a:r>
            <a:r>
              <a:rPr lang="en-US" sz="1700" dirty="0" err="1" smtClean="0"/>
              <a:t>Capex</a:t>
            </a:r>
            <a:r>
              <a:rPr lang="en-US" sz="1700" dirty="0" smtClean="0"/>
              <a:t> in </a:t>
            </a:r>
            <a:r>
              <a:rPr lang="en-US" sz="1700" dirty="0"/>
              <a:t>2023-24</a:t>
            </a:r>
          </a:p>
          <a:p>
            <a:pPr marL="176212" lvl="1" indent="0">
              <a:lnSpc>
                <a:spcPct val="100000"/>
              </a:lnSpc>
              <a:spcBef>
                <a:spcPts val="0"/>
              </a:spcBef>
              <a:spcAft>
                <a:spcPts val="600"/>
              </a:spcAft>
              <a:buClr>
                <a:srgbClr val="FF0000"/>
              </a:buClr>
              <a:buNone/>
            </a:pPr>
            <a:r>
              <a:rPr lang="en-US" sz="1700" dirty="0" smtClean="0">
                <a:solidFill>
                  <a:srgbClr val="FF0000"/>
                </a:solidFill>
              </a:rPr>
              <a:t>-</a:t>
            </a:r>
            <a:r>
              <a:rPr lang="en-US" sz="1700" dirty="0" smtClean="0"/>
              <a:t> Quantum </a:t>
            </a:r>
            <a:r>
              <a:rPr lang="en-US" sz="1700" dirty="0"/>
              <a:t>of 50 year interest free </a:t>
            </a:r>
            <a:r>
              <a:rPr lang="en-US" sz="1700" dirty="0" err="1" smtClean="0"/>
              <a:t>Capex</a:t>
            </a:r>
            <a:r>
              <a:rPr lang="en-US" sz="1700" dirty="0" smtClean="0"/>
              <a:t> </a:t>
            </a:r>
            <a:r>
              <a:rPr lang="en-US" sz="1700" dirty="0"/>
              <a:t>loan raised to Rs.1.3 trillion</a:t>
            </a:r>
            <a:r>
              <a:rPr lang="en-US" sz="1700" dirty="0" smtClean="0"/>
              <a:t>.</a:t>
            </a:r>
            <a:endParaRPr lang="en-US" sz="1700" dirty="0"/>
          </a:p>
          <a:p>
            <a:pPr marL="176212" lvl="1" indent="0">
              <a:lnSpc>
                <a:spcPct val="100000"/>
              </a:lnSpc>
              <a:spcBef>
                <a:spcPts val="0"/>
              </a:spcBef>
              <a:spcAft>
                <a:spcPts val="600"/>
              </a:spcAft>
              <a:buClr>
                <a:srgbClr val="FF0000"/>
              </a:buClr>
              <a:buNone/>
            </a:pPr>
            <a:r>
              <a:rPr lang="en-US" sz="1700" dirty="0" smtClean="0">
                <a:solidFill>
                  <a:srgbClr val="FF0000"/>
                </a:solidFill>
              </a:rPr>
              <a:t>-</a:t>
            </a:r>
            <a:r>
              <a:rPr lang="en-US" sz="1700" dirty="0" smtClean="0"/>
              <a:t> Rs.25,727 </a:t>
            </a:r>
            <a:r>
              <a:rPr lang="en-US" sz="1700" dirty="0"/>
              <a:t>crore approved for 9 </a:t>
            </a:r>
            <a:r>
              <a:rPr lang="en-US" sz="1700" dirty="0" smtClean="0"/>
              <a:t>states till end May, indicative of step up in states’ </a:t>
            </a:r>
            <a:r>
              <a:rPr lang="en-US" sz="1700" dirty="0" err="1" smtClean="0"/>
              <a:t>capex</a:t>
            </a:r>
            <a:r>
              <a:rPr lang="en-US" sz="1700" dirty="0" smtClean="0"/>
              <a:t>.</a:t>
            </a:r>
            <a:endParaRPr lang="en-US" sz="1700" dirty="0"/>
          </a:p>
        </p:txBody>
      </p:sp>
      <p:graphicFrame>
        <p:nvGraphicFramePr>
          <p:cNvPr id="10" name="Chart 9"/>
          <p:cNvGraphicFramePr>
            <a:graphicFrameLocks/>
          </p:cNvGraphicFramePr>
          <p:nvPr>
            <p:extLst/>
          </p:nvPr>
        </p:nvGraphicFramePr>
        <p:xfrm>
          <a:off x="5314906" y="962167"/>
          <a:ext cx="6705030" cy="456847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8836091" y="2557145"/>
            <a:ext cx="307910" cy="135293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73301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xmlns=""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a16="http://schemas.microsoft.com/office/drawing/2014/main" xmlns="" id="{1B5AC7B5-535A-0DDB-68B0-697913B1C9F4}"/>
              </a:ext>
            </a:extLst>
          </p:cNvPr>
          <p:cNvSpPr>
            <a:spLocks noGrp="1"/>
          </p:cNvSpPr>
          <p:nvPr>
            <p:ph type="title"/>
          </p:nvPr>
        </p:nvSpPr>
        <p:spPr>
          <a:xfrm>
            <a:off x="0" y="1"/>
            <a:ext cx="12192000" cy="800939"/>
          </a:xfrm>
          <a:solidFill>
            <a:srgbClr val="66CCFF"/>
          </a:solidFill>
        </p:spPr>
        <p:txBody>
          <a:bodyPr>
            <a:normAutofit fontScale="90000"/>
          </a:bodyPr>
          <a:lstStyle/>
          <a:p>
            <a:pPr algn="ctr"/>
            <a:r>
              <a:rPr lang="en-US" sz="1800" b="1" dirty="0"/>
              <a:t/>
            </a:r>
            <a:br>
              <a:rPr lang="en-US" sz="1800" b="1" dirty="0"/>
            </a:br>
            <a:r>
              <a:rPr lang="en-US" sz="3600" b="1" dirty="0" smtClean="0"/>
              <a:t>States’ fiscal consolidation resumed after 2020-21 shock</a:t>
            </a:r>
            <a:endParaRPr lang="en-US" sz="3600" b="1" dirty="0"/>
          </a:p>
        </p:txBody>
      </p:sp>
      <p:cxnSp>
        <p:nvCxnSpPr>
          <p:cNvPr id="6" name="Straight Connector 5">
            <a:extLst>
              <a:ext uri="{FF2B5EF4-FFF2-40B4-BE49-F238E27FC236}">
                <a16:creationId xmlns:a16="http://schemas.microsoft.com/office/drawing/2014/main" xmlns="" id="{997D6352-F43D-C673-D6EA-483038953987}"/>
              </a:ext>
            </a:extLst>
          </p:cNvPr>
          <p:cNvCxnSpPr>
            <a:cxnSpLocks/>
          </p:cNvCxnSpPr>
          <p:nvPr/>
        </p:nvCxnSpPr>
        <p:spPr>
          <a:xfrm>
            <a:off x="0" y="800941"/>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xmlns="" id="{6ADF3184-E9CB-A751-D563-38562B3BFF0D}"/>
              </a:ext>
            </a:extLst>
          </p:cNvPr>
          <p:cNvSpPr>
            <a:spLocks noGrp="1"/>
          </p:cNvSpPr>
          <p:nvPr>
            <p:ph idx="1"/>
          </p:nvPr>
        </p:nvSpPr>
        <p:spPr>
          <a:xfrm>
            <a:off x="159488" y="4974409"/>
            <a:ext cx="11908466" cy="1776048"/>
          </a:xfrm>
        </p:spPr>
        <p:txBody>
          <a:bodyPr>
            <a:noAutofit/>
          </a:bodyPr>
          <a:lstStyle/>
          <a:p>
            <a:pPr lvl="0">
              <a:lnSpc>
                <a:spcPct val="100000"/>
              </a:lnSpc>
              <a:spcBef>
                <a:spcPts val="600"/>
              </a:spcBef>
              <a:spcAft>
                <a:spcPts val="600"/>
              </a:spcAft>
              <a:buClr>
                <a:srgbClr val="FF0000"/>
              </a:buClr>
            </a:pPr>
            <a:r>
              <a:rPr lang="en-US" sz="1800" dirty="0" smtClean="0"/>
              <a:t>All-states</a:t>
            </a:r>
            <a:r>
              <a:rPr lang="en-US" sz="1800" dirty="0"/>
              <a:t>’ combined fiscal deficit (% of GSDP) in 2022-23 is lower compared to recent years (except </a:t>
            </a:r>
            <a:r>
              <a:rPr lang="en-US" sz="1800"/>
              <a:t>in </a:t>
            </a:r>
            <a:r>
              <a:rPr lang="en-US" sz="1800" smtClean="0"/>
              <a:t>2020-21)</a:t>
            </a:r>
            <a:endParaRPr lang="en-IN" sz="1800" dirty="0"/>
          </a:p>
          <a:p>
            <a:pPr lvl="0">
              <a:lnSpc>
                <a:spcPct val="100000"/>
              </a:lnSpc>
              <a:spcBef>
                <a:spcPts val="600"/>
              </a:spcBef>
              <a:spcAft>
                <a:spcPts val="600"/>
              </a:spcAft>
              <a:buClr>
                <a:srgbClr val="FF0000"/>
              </a:buClr>
            </a:pPr>
            <a:r>
              <a:rPr lang="en-US" sz="1800" dirty="0"/>
              <a:t>This is also true of revenue deficit </a:t>
            </a:r>
            <a:endParaRPr lang="en-IN" sz="1800" dirty="0"/>
          </a:p>
          <a:p>
            <a:pPr lvl="0">
              <a:lnSpc>
                <a:spcPct val="100000"/>
              </a:lnSpc>
              <a:spcBef>
                <a:spcPts val="600"/>
              </a:spcBef>
              <a:spcAft>
                <a:spcPts val="600"/>
              </a:spcAft>
              <a:buClr>
                <a:srgbClr val="FF0000"/>
              </a:buClr>
            </a:pPr>
            <a:r>
              <a:rPr lang="en-IN" sz="1800" dirty="0"/>
              <a:t>State fiscal </a:t>
            </a:r>
            <a:r>
              <a:rPr lang="en-US" sz="1800" dirty="0"/>
              <a:t>consolidation </a:t>
            </a:r>
            <a:r>
              <a:rPr lang="en-IN" sz="1800" dirty="0"/>
              <a:t>largely driven by buoyant </a:t>
            </a:r>
            <a:r>
              <a:rPr lang="en-IN" sz="1800" dirty="0" smtClean="0"/>
              <a:t>own tax revenue</a:t>
            </a:r>
            <a:endParaRPr lang="en-IN" sz="1800" dirty="0"/>
          </a:p>
          <a:p>
            <a:pPr lvl="0">
              <a:lnSpc>
                <a:spcPct val="100000"/>
              </a:lnSpc>
              <a:spcBef>
                <a:spcPts val="600"/>
              </a:spcBef>
              <a:spcAft>
                <a:spcPts val="600"/>
              </a:spcAft>
              <a:buClr>
                <a:srgbClr val="FF0000"/>
              </a:buClr>
            </a:pPr>
            <a:r>
              <a:rPr lang="en-IN" sz="1800" dirty="0" smtClean="0"/>
              <a:t>All-states combined fiscal deficit </a:t>
            </a:r>
            <a:r>
              <a:rPr lang="en-IN" sz="1800" dirty="0"/>
              <a:t>budgeted </a:t>
            </a:r>
            <a:r>
              <a:rPr lang="en-IN" sz="1800" dirty="0" smtClean="0"/>
              <a:t>at around </a:t>
            </a:r>
            <a:r>
              <a:rPr lang="en-IN" sz="1800" dirty="0"/>
              <a:t>3.2% </a:t>
            </a:r>
            <a:r>
              <a:rPr lang="en-IN" sz="1800" dirty="0" smtClean="0"/>
              <a:t>in </a:t>
            </a:r>
            <a:r>
              <a:rPr lang="en-IN" sz="1800" dirty="0"/>
              <a:t>2023-24</a:t>
            </a:r>
            <a:endParaRPr lang="en-US" sz="1800" dirty="0"/>
          </a:p>
        </p:txBody>
      </p:sp>
      <p:graphicFrame>
        <p:nvGraphicFramePr>
          <p:cNvPr id="8" name="Chart 7">
            <a:extLst>
              <a:ext uri="{FF2B5EF4-FFF2-40B4-BE49-F238E27FC236}">
                <a16:creationId xmlns:a16="http://schemas.microsoft.com/office/drawing/2014/main" xmlns="" id="{3BBE9776-E852-DE3B-8DEE-724EE4E680F4}"/>
              </a:ext>
            </a:extLst>
          </p:cNvPr>
          <p:cNvGraphicFramePr/>
          <p:nvPr>
            <p:extLst/>
          </p:nvPr>
        </p:nvGraphicFramePr>
        <p:xfrm>
          <a:off x="2028531" y="935709"/>
          <a:ext cx="8134938" cy="36335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xmlns="" id="{DF4E0A2A-5472-C626-A6FD-6FAECDB9384F}"/>
              </a:ext>
            </a:extLst>
          </p:cNvPr>
          <p:cNvSpPr txBox="1"/>
          <p:nvPr/>
        </p:nvSpPr>
        <p:spPr>
          <a:xfrm>
            <a:off x="2028531" y="4569308"/>
            <a:ext cx="5699907" cy="276999"/>
          </a:xfrm>
          <a:prstGeom prst="rect">
            <a:avLst/>
          </a:prstGeom>
          <a:noFill/>
        </p:spPr>
        <p:txBody>
          <a:bodyPr wrap="square" rtlCol="0">
            <a:spAutoFit/>
          </a:bodyPr>
          <a:lstStyle/>
          <a:p>
            <a:r>
              <a:rPr lang="en-IN" sz="1200" dirty="0"/>
              <a:t>Note: Deficit (-)/Surplus (+)</a:t>
            </a:r>
          </a:p>
        </p:txBody>
      </p:sp>
    </p:spTree>
    <p:extLst>
      <p:ext uri="{BB962C8B-B14F-4D97-AF65-F5344CB8AC3E}">
        <p14:creationId xmlns:p14="http://schemas.microsoft.com/office/powerpoint/2010/main" val="612769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xmlns=""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a16="http://schemas.microsoft.com/office/drawing/2014/main" xmlns="" id="{87263534-BEB9-8BC0-BF22-87AE846F0763}"/>
              </a:ext>
            </a:extLst>
          </p:cNvPr>
          <p:cNvSpPr>
            <a:spLocks noGrp="1"/>
          </p:cNvSpPr>
          <p:nvPr>
            <p:ph type="title"/>
          </p:nvPr>
        </p:nvSpPr>
        <p:spPr>
          <a:xfrm>
            <a:off x="0" y="1"/>
            <a:ext cx="12192000" cy="1097991"/>
          </a:xfrm>
          <a:solidFill>
            <a:srgbClr val="66CCFF"/>
          </a:solidFill>
        </p:spPr>
        <p:txBody>
          <a:bodyPr>
            <a:noAutofit/>
          </a:bodyPr>
          <a:lstStyle/>
          <a:p>
            <a:pPr algn="ctr"/>
            <a:r>
              <a:rPr lang="en-US" sz="3500" b="1" dirty="0" smtClean="0"/>
              <a:t>Fiscal </a:t>
            </a:r>
            <a:r>
              <a:rPr lang="en-US" sz="3500" b="1" dirty="0"/>
              <a:t>consolidation by most states &amp; </a:t>
            </a:r>
            <a:r>
              <a:rPr lang="en-US" sz="3500" b="1" dirty="0" err="1"/>
              <a:t>centre</a:t>
            </a:r>
            <a:r>
              <a:rPr lang="en-US" sz="3500" b="1" dirty="0"/>
              <a:t>, but central consolidation needs strengthening </a:t>
            </a:r>
          </a:p>
        </p:txBody>
      </p:sp>
      <p:cxnSp>
        <p:nvCxnSpPr>
          <p:cNvPr id="6" name="Straight Connector 5">
            <a:extLst>
              <a:ext uri="{FF2B5EF4-FFF2-40B4-BE49-F238E27FC236}">
                <a16:creationId xmlns:a16="http://schemas.microsoft.com/office/drawing/2014/main" xmlns="" id="{B50E54A0-CA8B-F315-6EFA-CA811C103B66}"/>
              </a:ext>
            </a:extLst>
          </p:cNvPr>
          <p:cNvCxnSpPr>
            <a:cxnSpLocks/>
          </p:cNvCxnSpPr>
          <p:nvPr/>
        </p:nvCxnSpPr>
        <p:spPr>
          <a:xfrm>
            <a:off x="0" y="1097997"/>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xmlns="" id="{19C9BFFA-2746-A06B-59F8-BDE7CD5CA8FE}"/>
              </a:ext>
            </a:extLst>
          </p:cNvPr>
          <p:cNvSpPr>
            <a:spLocks noGrp="1"/>
          </p:cNvSpPr>
          <p:nvPr>
            <p:ph idx="1"/>
          </p:nvPr>
        </p:nvSpPr>
        <p:spPr>
          <a:xfrm>
            <a:off x="98854" y="1386348"/>
            <a:ext cx="5557537" cy="4121009"/>
          </a:xfrm>
        </p:spPr>
        <p:txBody>
          <a:bodyPr>
            <a:noAutofit/>
          </a:bodyPr>
          <a:lstStyle/>
          <a:p>
            <a:pPr>
              <a:spcBef>
                <a:spcPts val="0"/>
              </a:spcBef>
              <a:spcAft>
                <a:spcPts val="600"/>
              </a:spcAft>
              <a:buClr>
                <a:srgbClr val="FF0000"/>
              </a:buClr>
              <a:buFont typeface="Wingdings" panose="05000000000000000000" pitchFamily="2" charset="2"/>
              <a:buChar char="§"/>
            </a:pPr>
            <a:r>
              <a:rPr lang="en-US" sz="1800" dirty="0" smtClean="0"/>
              <a:t>Combined fiscal deficit (</a:t>
            </a:r>
            <a:r>
              <a:rPr lang="en-US" sz="1800" dirty="0" err="1" smtClean="0"/>
              <a:t>centre</a:t>
            </a:r>
            <a:r>
              <a:rPr lang="en-US" sz="1800" dirty="0" smtClean="0"/>
              <a:t> + states) budgeted at 9% for 2023-24</a:t>
            </a:r>
          </a:p>
          <a:p>
            <a:pPr>
              <a:spcBef>
                <a:spcPts val="0"/>
              </a:spcBef>
              <a:spcAft>
                <a:spcPts val="600"/>
              </a:spcAft>
              <a:buClr>
                <a:srgbClr val="FF0000"/>
              </a:buClr>
              <a:buFont typeface="Wingdings" panose="05000000000000000000" pitchFamily="2" charset="2"/>
              <a:buChar char="§"/>
            </a:pPr>
            <a:r>
              <a:rPr lang="en-US" sz="1800" dirty="0" smtClean="0"/>
              <a:t>Combined revenue deficit </a:t>
            </a:r>
            <a:r>
              <a:rPr lang="en-US" sz="1800" dirty="0"/>
              <a:t>(</a:t>
            </a:r>
            <a:r>
              <a:rPr lang="en-US" sz="1800" dirty="0" err="1" smtClean="0"/>
              <a:t>centre</a:t>
            </a:r>
            <a:r>
              <a:rPr lang="en-US" sz="1800" dirty="0" smtClean="0"/>
              <a:t> + states</a:t>
            </a:r>
            <a:r>
              <a:rPr lang="en-US" sz="1800" dirty="0"/>
              <a:t>) </a:t>
            </a:r>
            <a:r>
              <a:rPr lang="en-US" sz="1800" dirty="0" smtClean="0"/>
              <a:t>set at 3.1% for 2023-24</a:t>
            </a:r>
          </a:p>
          <a:p>
            <a:pPr>
              <a:spcBef>
                <a:spcPts val="0"/>
              </a:spcBef>
              <a:spcAft>
                <a:spcPts val="600"/>
              </a:spcAft>
              <a:buClr>
                <a:srgbClr val="FF0000"/>
              </a:buClr>
              <a:buFont typeface="Wingdings" panose="05000000000000000000" pitchFamily="2" charset="2"/>
              <a:buChar char="§"/>
            </a:pPr>
            <a:r>
              <a:rPr lang="en-US" sz="1800" dirty="0" smtClean="0"/>
              <a:t>States’ </a:t>
            </a:r>
            <a:r>
              <a:rPr lang="en-US" sz="1800" dirty="0"/>
              <a:t>fiscal consolidation largely driven by buoyant </a:t>
            </a:r>
            <a:r>
              <a:rPr lang="en-US" sz="1800" dirty="0" smtClean="0"/>
              <a:t>own tax revenue</a:t>
            </a:r>
            <a:endParaRPr lang="en-US" sz="1800" dirty="0"/>
          </a:p>
          <a:p>
            <a:pPr>
              <a:spcBef>
                <a:spcPts val="0"/>
              </a:spcBef>
              <a:spcAft>
                <a:spcPts val="600"/>
              </a:spcAft>
              <a:buClr>
                <a:srgbClr val="FF0000"/>
              </a:buClr>
              <a:buFont typeface="Wingdings" panose="05000000000000000000" pitchFamily="2" charset="2"/>
              <a:buChar char="§"/>
            </a:pPr>
            <a:r>
              <a:rPr lang="en-US" sz="1800" dirty="0" smtClean="0"/>
              <a:t>States’ combined fiscal </a:t>
            </a:r>
            <a:r>
              <a:rPr lang="en-US" sz="1800" dirty="0"/>
              <a:t>consolidation path consistent with 15</a:t>
            </a:r>
            <a:r>
              <a:rPr lang="en-US" sz="1800" baseline="30000" dirty="0"/>
              <a:t>th</a:t>
            </a:r>
            <a:r>
              <a:rPr lang="en-US" sz="1800" dirty="0"/>
              <a:t> FC </a:t>
            </a:r>
            <a:r>
              <a:rPr lang="en-US" sz="1800" dirty="0" smtClean="0"/>
              <a:t>recommendations</a:t>
            </a:r>
          </a:p>
          <a:p>
            <a:pPr>
              <a:spcBef>
                <a:spcPts val="0"/>
              </a:spcBef>
              <a:spcAft>
                <a:spcPts val="600"/>
              </a:spcAft>
              <a:buClr>
                <a:srgbClr val="FF0000"/>
              </a:buClr>
              <a:buFont typeface="Wingdings" panose="05000000000000000000" pitchFamily="2" charset="2"/>
              <a:buChar char="§"/>
            </a:pPr>
            <a:r>
              <a:rPr lang="en-US" sz="1800" dirty="0" smtClean="0"/>
              <a:t>However, central government </a:t>
            </a:r>
            <a:r>
              <a:rPr lang="en-US" sz="1800" dirty="0"/>
              <a:t>needs to </a:t>
            </a:r>
            <a:r>
              <a:rPr lang="en-US" sz="1800"/>
              <a:t>make </a:t>
            </a:r>
            <a:r>
              <a:rPr lang="en-US" sz="1800" smtClean="0"/>
              <a:t>a stronger </a:t>
            </a:r>
            <a:r>
              <a:rPr lang="en-US" sz="1800" dirty="0"/>
              <a:t>effort towards fiscal </a:t>
            </a:r>
            <a:r>
              <a:rPr lang="en-US" sz="1800" dirty="0" smtClean="0"/>
              <a:t>consolidation</a:t>
            </a:r>
            <a:endParaRPr lang="en-US" sz="1800" dirty="0"/>
          </a:p>
        </p:txBody>
      </p:sp>
      <p:graphicFrame>
        <p:nvGraphicFramePr>
          <p:cNvPr id="8" name="Chart 7">
            <a:extLst>
              <a:ext uri="{FF2B5EF4-FFF2-40B4-BE49-F238E27FC236}">
                <a16:creationId xmlns:a16="http://schemas.microsoft.com/office/drawing/2014/main" xmlns="" id="{421EFE6F-46FF-8068-B7F0-B941D3EA2842}"/>
              </a:ext>
            </a:extLst>
          </p:cNvPr>
          <p:cNvGraphicFramePr/>
          <p:nvPr>
            <p:extLst/>
          </p:nvPr>
        </p:nvGraphicFramePr>
        <p:xfrm>
          <a:off x="5538808" y="1422896"/>
          <a:ext cx="6385120" cy="38074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xmlns="" id="{6C891EF3-0811-D66A-110E-52E6DF9F7DEC}"/>
              </a:ext>
            </a:extLst>
          </p:cNvPr>
          <p:cNvSpPr txBox="1"/>
          <p:nvPr/>
        </p:nvSpPr>
        <p:spPr>
          <a:xfrm>
            <a:off x="5901179" y="5230358"/>
            <a:ext cx="5501945" cy="276999"/>
          </a:xfrm>
          <a:prstGeom prst="rect">
            <a:avLst/>
          </a:prstGeom>
          <a:noFill/>
        </p:spPr>
        <p:txBody>
          <a:bodyPr wrap="square" rtlCol="0">
            <a:spAutoFit/>
          </a:bodyPr>
          <a:lstStyle/>
          <a:p>
            <a:r>
              <a:rPr lang="en-IN" sz="1200" dirty="0"/>
              <a:t>Note: Deficit (-)/Surplus (+)</a:t>
            </a:r>
          </a:p>
        </p:txBody>
      </p:sp>
    </p:spTree>
    <p:extLst>
      <p:ext uri="{BB962C8B-B14F-4D97-AF65-F5344CB8AC3E}">
        <p14:creationId xmlns:p14="http://schemas.microsoft.com/office/powerpoint/2010/main" val="1293419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 xmlns:a16="http://schemas.microsoft.com/office/drawing/2014/main" id="{A1F7DC5C-93D4-0BE4-6691-6B68CF4C933A}"/>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4" name="Title 1">
            <a:extLst>
              <a:ext uri="{FF2B5EF4-FFF2-40B4-BE49-F238E27FC236}">
                <a16:creationId xmlns="" xmlns:a16="http://schemas.microsoft.com/office/drawing/2014/main" id="{BC969C21-A08B-9FCD-5548-EA7F022A2455}"/>
              </a:ext>
            </a:extLst>
          </p:cNvPr>
          <p:cNvSpPr txBox="1">
            <a:spLocks/>
          </p:cNvSpPr>
          <p:nvPr/>
        </p:nvSpPr>
        <p:spPr>
          <a:xfrm>
            <a:off x="1264692" y="2292824"/>
            <a:ext cx="9662615" cy="29888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lnSpc>
                <a:spcPct val="150000"/>
              </a:lnSpc>
            </a:pPr>
            <a:r>
              <a:rPr lang="en-US" dirty="0"/>
              <a:t>Monetary Policy </a:t>
            </a:r>
          </a:p>
          <a:p>
            <a:pPr algn="ctr">
              <a:lnSpc>
                <a:spcPct val="150000"/>
              </a:lnSpc>
            </a:pPr>
            <a:r>
              <a:rPr lang="en-US" dirty="0"/>
              <a:t>and</a:t>
            </a:r>
          </a:p>
          <a:p>
            <a:pPr algn="ctr">
              <a:lnSpc>
                <a:spcPct val="150000"/>
              </a:lnSpc>
            </a:pPr>
            <a:r>
              <a:rPr lang="en-IN" dirty="0"/>
              <a:t>Financial Markets</a:t>
            </a:r>
          </a:p>
        </p:txBody>
      </p:sp>
      <p:cxnSp>
        <p:nvCxnSpPr>
          <p:cNvPr id="2" name="Straight Connector 1">
            <a:extLst>
              <a:ext uri="{FF2B5EF4-FFF2-40B4-BE49-F238E27FC236}">
                <a16:creationId xmlns="" xmlns:a16="http://schemas.microsoft.com/office/drawing/2014/main" id="{8265368B-211B-D4DC-8657-9FA9F1908EFA}"/>
              </a:ext>
            </a:extLst>
          </p:cNvPr>
          <p:cNvCxnSpPr>
            <a:cxnSpLocks/>
          </p:cNvCxnSpPr>
          <p:nvPr/>
        </p:nvCxnSpPr>
        <p:spPr>
          <a:xfrm>
            <a:off x="0" y="1380348"/>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69C937C0-4506-2295-44FA-CC2D7C3FE0D1}"/>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dirty="0"/>
          </a:p>
          <a:p>
            <a:pPr algn="ctr"/>
            <a:r>
              <a:rPr lang="en-US" dirty="0"/>
              <a:t>Part V</a:t>
            </a:r>
            <a:endParaRPr lang="en-IN" dirty="0"/>
          </a:p>
        </p:txBody>
      </p:sp>
    </p:spTree>
    <p:extLst>
      <p:ext uri="{BB962C8B-B14F-4D97-AF65-F5344CB8AC3E}">
        <p14:creationId xmlns:p14="http://schemas.microsoft.com/office/powerpoint/2010/main" val="133144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59;p14">
            <a:extLst>
              <a:ext uri="{FF2B5EF4-FFF2-40B4-BE49-F238E27FC236}">
                <a16:creationId xmlns="" xmlns:a16="http://schemas.microsoft.com/office/drawing/2014/main" id="{AA463ED8-5E5E-EF90-AA63-2F8525C38BC2}"/>
              </a:ext>
            </a:extLst>
          </p:cNvPr>
          <p:cNvSpPr txBox="1">
            <a:spLocks noGrp="1"/>
          </p:cNvSpPr>
          <p:nvPr>
            <p:ph type="title"/>
          </p:nvPr>
        </p:nvSpPr>
        <p:spPr>
          <a:xfrm>
            <a:off x="0" y="-2"/>
            <a:ext cx="12191998" cy="1044833"/>
          </a:xfrm>
          <a:prstGeom prst="rect">
            <a:avLst/>
          </a:prstGeom>
          <a:solidFill>
            <a:srgbClr val="66CCFF"/>
          </a:solidFill>
        </p:spPr>
        <p:txBody>
          <a:bodyPr spcFirstLastPara="1" vert="horz" wrap="square" lIns="121900" tIns="121900" rIns="121900" bIns="121900" rtlCol="0" anchor="t" anchorCtr="0">
            <a:noAutofit/>
          </a:bodyPr>
          <a:lstStyle/>
          <a:p>
            <a:pPr>
              <a:buSzPts val="1100"/>
            </a:pPr>
            <a:r>
              <a:rPr lang="en-GB" sz="2400" dirty="0"/>
              <a:t/>
            </a:r>
            <a:br>
              <a:rPr lang="en-GB" sz="2400" dirty="0"/>
            </a:br>
            <a:r>
              <a:rPr lang="en-US" sz="2780" dirty="0"/>
              <a:t>Short-term rates have risen in response to monetary policy tightening</a:t>
            </a:r>
            <a:br>
              <a:rPr lang="en-US" sz="2780" dirty="0"/>
            </a:br>
            <a:endParaRPr sz="2780" dirty="0"/>
          </a:p>
        </p:txBody>
      </p:sp>
      <p:sp>
        <p:nvSpPr>
          <p:cNvPr id="6" name="Google Shape;60;p14">
            <a:extLst>
              <a:ext uri="{FF2B5EF4-FFF2-40B4-BE49-F238E27FC236}">
                <a16:creationId xmlns="" xmlns:a16="http://schemas.microsoft.com/office/drawing/2014/main" id="{54D7FBC0-539E-CD9A-08DE-55C9CA8011D9}"/>
              </a:ext>
            </a:extLst>
          </p:cNvPr>
          <p:cNvSpPr txBox="1"/>
          <p:nvPr/>
        </p:nvSpPr>
        <p:spPr>
          <a:xfrm>
            <a:off x="0" y="5014001"/>
            <a:ext cx="12191999" cy="1867137"/>
          </a:xfrm>
          <a:prstGeom prst="rect">
            <a:avLst/>
          </a:prstGeom>
          <a:noFill/>
          <a:ln>
            <a:noFill/>
          </a:ln>
        </p:spPr>
        <p:txBody>
          <a:bodyPr spcFirstLastPara="1" wrap="square" lIns="121900" tIns="121900" rIns="121900" bIns="121900" anchor="t" anchorCtr="0">
            <a:spAutoFit/>
          </a:bodyPr>
          <a:lstStyle/>
          <a:p>
            <a:pPr marL="609585" marR="0" lvl="0" indent="-406390" algn="l" defTabSz="914400" rtl="0" eaLnBrk="1" fontAlgn="auto" latinLnBrk="0" hangingPunct="1">
              <a:lnSpc>
                <a:spcPct val="115000"/>
              </a:lnSpc>
              <a:spcBef>
                <a:spcPts val="1600"/>
              </a:spcBef>
              <a:spcAft>
                <a:spcPts val="0"/>
              </a:spcAft>
              <a:buClr>
                <a:srgbClr val="FF0000"/>
              </a:buClr>
              <a:buSzPts val="1200"/>
              <a:buFontTx/>
              <a:buChar char="●"/>
              <a:tabLst/>
              <a:defRPr/>
            </a:pPr>
            <a:r>
              <a:rPr kumimoji="0" lang="en-GB" sz="1600" b="0" i="0" u="none" strike="noStrike" kern="1200" cap="none" spc="0" normalizeH="0" baseline="0" noProof="0" dirty="0">
                <a:ln>
                  <a:noFill/>
                </a:ln>
                <a:solidFill>
                  <a:srgbClr val="000000"/>
                </a:solidFill>
                <a:effectLst/>
                <a:uLnTx/>
                <a:uFillTx/>
                <a:latin typeface="Neue Haas Grotesk Text Pro"/>
                <a:ea typeface="+mn-ea"/>
                <a:cs typeface="+mn-cs"/>
              </a:rPr>
              <a:t>Between May 2022 and February 2023, the RBI raised the repo rate by 250 basis points. This has driven a rise in short-term rates.</a:t>
            </a:r>
            <a:endParaRPr kumimoji="0" sz="1600" b="0" i="0" u="none" strike="noStrike" kern="1200" cap="none" spc="0" normalizeH="0" baseline="0" noProof="0" dirty="0">
              <a:ln>
                <a:noFill/>
              </a:ln>
              <a:solidFill>
                <a:srgbClr val="000000"/>
              </a:solidFill>
              <a:effectLst/>
              <a:uLnTx/>
              <a:uFillTx/>
              <a:latin typeface="Neue Haas Grotesk Text Pro"/>
              <a:ea typeface="+mn-ea"/>
              <a:cs typeface="+mn-cs"/>
            </a:endParaRPr>
          </a:p>
          <a:p>
            <a:pPr marL="609585" marR="0" lvl="0" indent="-406390" algn="l" defTabSz="914400" rtl="0" eaLnBrk="1" fontAlgn="auto" latinLnBrk="0" hangingPunct="1">
              <a:lnSpc>
                <a:spcPct val="115000"/>
              </a:lnSpc>
              <a:spcBef>
                <a:spcPts val="0"/>
              </a:spcBef>
              <a:spcAft>
                <a:spcPts val="0"/>
              </a:spcAft>
              <a:buClr>
                <a:srgbClr val="FF0000"/>
              </a:buClr>
              <a:buSzPts val="1200"/>
              <a:buFontTx/>
              <a:buChar char="●"/>
              <a:tabLst/>
              <a:defRPr/>
            </a:pPr>
            <a:r>
              <a:rPr kumimoji="0" lang="en-GB" sz="1600" b="0" i="0" u="none" strike="noStrike" kern="1200" cap="none" spc="0" normalizeH="0" baseline="0" noProof="0" dirty="0">
                <a:ln>
                  <a:noFill/>
                </a:ln>
                <a:solidFill>
                  <a:srgbClr val="000000"/>
                </a:solidFill>
                <a:effectLst/>
                <a:uLnTx/>
                <a:uFillTx/>
                <a:latin typeface="Neue Haas Grotesk Text Pro"/>
                <a:ea typeface="+mn-ea"/>
                <a:cs typeface="+mn-cs"/>
              </a:rPr>
              <a:t>In the </a:t>
            </a:r>
            <a:r>
              <a:rPr kumimoji="0" lang="en-GB" sz="1600" b="0" i="0" u="none" strike="noStrike" kern="1200" cap="none" spc="0" normalizeH="0" baseline="0" noProof="0" dirty="0" smtClean="0">
                <a:ln>
                  <a:noFill/>
                </a:ln>
                <a:solidFill>
                  <a:srgbClr val="000000"/>
                </a:solidFill>
                <a:effectLst/>
                <a:uLnTx/>
                <a:uFillTx/>
                <a:latin typeface="Neue Haas Grotesk Text Pro"/>
                <a:ea typeface="+mn-ea"/>
                <a:cs typeface="+mn-cs"/>
              </a:rPr>
              <a:t>April,</a:t>
            </a:r>
            <a:r>
              <a:rPr kumimoji="0" lang="en-GB" sz="1600" b="0" i="0" u="none" strike="noStrike" kern="1200" cap="none" spc="0" normalizeH="0" noProof="0" dirty="0" smtClean="0">
                <a:ln>
                  <a:noFill/>
                </a:ln>
                <a:solidFill>
                  <a:srgbClr val="000000"/>
                </a:solidFill>
                <a:effectLst/>
                <a:uLnTx/>
                <a:uFillTx/>
                <a:latin typeface="Neue Haas Grotesk Text Pro"/>
                <a:ea typeface="+mn-ea"/>
                <a:cs typeface="+mn-cs"/>
              </a:rPr>
              <a:t> </a:t>
            </a:r>
            <a:r>
              <a:rPr kumimoji="0" lang="en-GB" sz="1600" b="0" i="0" u="none" strike="noStrike" kern="1200" cap="none" spc="0" normalizeH="0" baseline="0" noProof="0" dirty="0" smtClean="0">
                <a:ln>
                  <a:noFill/>
                </a:ln>
                <a:solidFill>
                  <a:srgbClr val="000000"/>
                </a:solidFill>
                <a:effectLst/>
                <a:uLnTx/>
                <a:uFillTx/>
                <a:latin typeface="Neue Haas Grotesk Text Pro"/>
                <a:ea typeface="+mn-ea"/>
                <a:cs typeface="+mn-cs"/>
              </a:rPr>
              <a:t>June and August </a:t>
            </a:r>
            <a:r>
              <a:rPr kumimoji="0" lang="en-GB" sz="1600" b="0" i="0" u="none" strike="noStrike" kern="1200" cap="none" spc="0" normalizeH="0" baseline="0" noProof="0" dirty="0">
                <a:ln>
                  <a:noFill/>
                </a:ln>
                <a:solidFill>
                  <a:srgbClr val="000000"/>
                </a:solidFill>
                <a:effectLst/>
                <a:uLnTx/>
                <a:uFillTx/>
                <a:latin typeface="Neue Haas Grotesk Text Pro"/>
                <a:ea typeface="+mn-ea"/>
                <a:cs typeface="+mn-cs"/>
              </a:rPr>
              <a:t>policy statements, the RBI decided to maintain status quo on the policy rate.</a:t>
            </a:r>
            <a:endParaRPr kumimoji="0" sz="1600" b="0" i="0" u="none" strike="noStrike" kern="1200" cap="none" spc="0" normalizeH="0" baseline="0" noProof="0" dirty="0">
              <a:ln>
                <a:noFill/>
              </a:ln>
              <a:solidFill>
                <a:srgbClr val="000000"/>
              </a:solidFill>
              <a:effectLst/>
              <a:uLnTx/>
              <a:uFillTx/>
              <a:latin typeface="Neue Haas Grotesk Text Pro"/>
              <a:ea typeface="+mn-ea"/>
              <a:cs typeface="+mn-cs"/>
            </a:endParaRPr>
          </a:p>
          <a:p>
            <a:pPr marL="609585" marR="0" lvl="0" indent="-406390" algn="l" defTabSz="914400" rtl="0" eaLnBrk="1" fontAlgn="auto" latinLnBrk="0" hangingPunct="1">
              <a:lnSpc>
                <a:spcPct val="115000"/>
              </a:lnSpc>
              <a:spcBef>
                <a:spcPts val="0"/>
              </a:spcBef>
              <a:spcAft>
                <a:spcPts val="0"/>
              </a:spcAft>
              <a:buClr>
                <a:srgbClr val="FF0000"/>
              </a:buClr>
              <a:buSzPts val="1200"/>
              <a:buFontTx/>
              <a:buChar char="●"/>
              <a:tabLst/>
              <a:defRPr/>
            </a:pPr>
            <a:r>
              <a:rPr kumimoji="0" lang="en-GB" sz="1600" b="0" i="0" u="none" strike="noStrike" kern="1200" cap="none" spc="0" normalizeH="0" baseline="0" noProof="0" dirty="0">
                <a:ln>
                  <a:noFill/>
                </a:ln>
                <a:solidFill>
                  <a:srgbClr val="000000"/>
                </a:solidFill>
                <a:effectLst/>
                <a:uLnTx/>
                <a:uFillTx/>
                <a:latin typeface="Neue Haas Grotesk Text Pro"/>
                <a:ea typeface="+mn-ea"/>
                <a:cs typeface="+mn-cs"/>
              </a:rPr>
              <a:t>The stance of withdrawal of accommodation has also been retained.</a:t>
            </a:r>
            <a:endParaRPr kumimoji="0" sz="1600" b="0" i="0" u="none" strike="noStrike" kern="1200" cap="none" spc="0" normalizeH="0" baseline="0" noProof="0" dirty="0">
              <a:ln>
                <a:noFill/>
              </a:ln>
              <a:solidFill>
                <a:srgbClr val="000000"/>
              </a:solidFill>
              <a:effectLst/>
              <a:uLnTx/>
              <a:uFillTx/>
              <a:latin typeface="Neue Haas Grotesk Text Pro"/>
              <a:ea typeface="+mn-ea"/>
              <a:cs typeface="+mn-cs"/>
            </a:endParaRPr>
          </a:p>
          <a:p>
            <a:pPr marL="609585" marR="0" lvl="0" indent="-406390" algn="l" defTabSz="914400" rtl="0" eaLnBrk="1" fontAlgn="auto" latinLnBrk="0" hangingPunct="1">
              <a:lnSpc>
                <a:spcPct val="115000"/>
              </a:lnSpc>
              <a:spcBef>
                <a:spcPts val="0"/>
              </a:spcBef>
              <a:spcAft>
                <a:spcPts val="0"/>
              </a:spcAft>
              <a:buClr>
                <a:srgbClr val="FF0000"/>
              </a:buClr>
              <a:buSzPts val="1200"/>
              <a:buFontTx/>
              <a:buChar char="●"/>
              <a:tabLst/>
              <a:defRPr/>
            </a:pPr>
            <a:r>
              <a:rPr kumimoji="0" lang="en-GB" sz="1600" b="0" i="0" u="none" strike="noStrike" kern="1200" cap="none" spc="0" normalizeH="0" baseline="0" noProof="0" dirty="0">
                <a:ln>
                  <a:noFill/>
                </a:ln>
                <a:solidFill>
                  <a:srgbClr val="000000"/>
                </a:solidFill>
                <a:effectLst/>
                <a:uLnTx/>
                <a:uFillTx/>
                <a:latin typeface="Neue Haas Grotesk Text Pro"/>
                <a:ea typeface="+mn-ea"/>
                <a:cs typeface="+mn-cs"/>
              </a:rPr>
              <a:t>RBI has been conducting variable repo and variable reverse repo auctions to manage the liquidity position.</a:t>
            </a:r>
            <a:endParaRPr kumimoji="0" sz="1600" b="0" i="0" u="none" strike="noStrike" kern="1200" cap="none" spc="0" normalizeH="0" baseline="0" noProof="0" dirty="0">
              <a:ln>
                <a:noFill/>
              </a:ln>
              <a:solidFill>
                <a:srgbClr val="000000"/>
              </a:solidFill>
              <a:effectLst/>
              <a:uLnTx/>
              <a:uFillTx/>
              <a:latin typeface="Neue Haas Grotesk Text Pro"/>
              <a:ea typeface="+mn-ea"/>
              <a:cs typeface="+mn-cs"/>
            </a:endParaRPr>
          </a:p>
        </p:txBody>
      </p:sp>
      <p:cxnSp>
        <p:nvCxnSpPr>
          <p:cNvPr id="8" name="Straight Connector 7">
            <a:extLst>
              <a:ext uri="{FF2B5EF4-FFF2-40B4-BE49-F238E27FC236}">
                <a16:creationId xmlns="" xmlns:a16="http://schemas.microsoft.com/office/drawing/2014/main" id="{1EF7D85B-28D1-A60E-8C58-736F9393EA50}"/>
              </a:ext>
            </a:extLst>
          </p:cNvPr>
          <p:cNvCxnSpPr>
            <a:cxnSpLocks/>
          </p:cNvCxnSpPr>
          <p:nvPr/>
        </p:nvCxnSpPr>
        <p:spPr>
          <a:xfrm>
            <a:off x="0" y="104483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Google Shape;118;p28">
            <a:extLst>
              <a:ext uri="{FF2B5EF4-FFF2-40B4-BE49-F238E27FC236}">
                <a16:creationId xmlns="" xmlns:a16="http://schemas.microsoft.com/office/drawing/2014/main" id="{02D21CC4-F4F8-C069-198C-456CB80548E1}"/>
              </a:ext>
            </a:extLst>
          </p:cNvPr>
          <p:cNvPicPr/>
          <p:nvPr/>
        </p:nvPicPr>
        <p:blipFill rotWithShape="1">
          <a:blip r:embed="rId3"/>
          <a:srcRect l="2357" t="3707" r="2178" b="3798"/>
          <a:stretch/>
        </p:blipFill>
        <p:spPr>
          <a:xfrm>
            <a:off x="2227151" y="1099149"/>
            <a:ext cx="7650179" cy="4206179"/>
          </a:xfrm>
          <a:prstGeom prst="rect">
            <a:avLst/>
          </a:prstGeom>
          <a:ln>
            <a:noFill/>
          </a:ln>
        </p:spPr>
      </p:pic>
    </p:spTree>
    <p:extLst>
      <p:ext uri="{BB962C8B-B14F-4D97-AF65-F5344CB8AC3E}">
        <p14:creationId xmlns:p14="http://schemas.microsoft.com/office/powerpoint/2010/main" val="3889669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F1F9BD9D-3509-2EB2-D534-A5603338AD94}"/>
              </a:ext>
            </a:extLst>
          </p:cNvPr>
          <p:cNvSpPr txBox="1">
            <a:spLocks/>
          </p:cNvSpPr>
          <p:nvPr/>
        </p:nvSpPr>
        <p:spPr>
          <a:xfrm>
            <a:off x="0" y="10304"/>
            <a:ext cx="12188952" cy="1325563"/>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1800" dirty="0"/>
          </a:p>
          <a:p>
            <a:pPr algn="ctr"/>
            <a:r>
              <a:rPr lang="en-US" sz="3200" dirty="0" smtClean="0"/>
              <a:t>Growth slowed </a:t>
            </a:r>
            <a:r>
              <a:rPr lang="en-US" sz="3200" dirty="0"/>
              <a:t>in H2 compared to H1 due to fading base effect and slow down in consumption &amp; investment demand</a:t>
            </a:r>
            <a:endParaRPr lang="en-IN" sz="3200" dirty="0"/>
          </a:p>
        </p:txBody>
      </p:sp>
      <p:sp>
        <p:nvSpPr>
          <p:cNvPr id="7" name="TextBox 6">
            <a:extLst>
              <a:ext uri="{FF2B5EF4-FFF2-40B4-BE49-F238E27FC236}">
                <a16:creationId xmlns="" xmlns:a16="http://schemas.microsoft.com/office/drawing/2014/main" id="{9EBB2106-8F18-C869-EC4C-F32D56927BF4}"/>
              </a:ext>
            </a:extLst>
          </p:cNvPr>
          <p:cNvSpPr txBox="1"/>
          <p:nvPr/>
        </p:nvSpPr>
        <p:spPr>
          <a:xfrm>
            <a:off x="672268" y="6064436"/>
            <a:ext cx="2962141" cy="307777"/>
          </a:xfrm>
          <a:prstGeom prst="rect">
            <a:avLst/>
          </a:prstGeom>
          <a:noFill/>
        </p:spPr>
        <p:txBody>
          <a:bodyPr wrap="square" rtlCol="0">
            <a:spAutoFit/>
          </a:bodyPr>
          <a:lstStyle/>
          <a:p>
            <a:r>
              <a:rPr lang="en-US" sz="1400" b="1" dirty="0"/>
              <a:t>Source:</a:t>
            </a:r>
            <a:r>
              <a:rPr lang="en-US" sz="1400" dirty="0"/>
              <a:t> CSO, MOSPI</a:t>
            </a:r>
            <a:endParaRPr lang="en-IN" sz="1400" dirty="0"/>
          </a:p>
        </p:txBody>
      </p:sp>
      <p:cxnSp>
        <p:nvCxnSpPr>
          <p:cNvPr id="8" name="Straight Connector 7">
            <a:extLst>
              <a:ext uri="{FF2B5EF4-FFF2-40B4-BE49-F238E27FC236}">
                <a16:creationId xmlns="" xmlns:a16="http://schemas.microsoft.com/office/drawing/2014/main" id="{94B9ECD7-089B-4500-B016-67E7B1EE7840}"/>
              </a:ext>
            </a:extLst>
          </p:cNvPr>
          <p:cNvCxnSpPr>
            <a:cxnSpLocks/>
          </p:cNvCxnSpPr>
          <p:nvPr/>
        </p:nvCxnSpPr>
        <p:spPr>
          <a:xfrm>
            <a:off x="0" y="129846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3">
            <a:extLst>
              <a:ext uri="{FF2B5EF4-FFF2-40B4-BE49-F238E27FC236}">
                <a16:creationId xmlns="" xmlns:a16="http://schemas.microsoft.com/office/drawing/2014/main" id="{0F578D13-F7E5-79EE-6798-BDE1057F9B97}"/>
              </a:ext>
            </a:extLst>
          </p:cNvPr>
          <p:cNvGraphicFramePr>
            <a:graphicFrameLocks noGrp="1"/>
          </p:cNvGraphicFramePr>
          <p:nvPr>
            <p:ph idx="1"/>
            <p:extLst>
              <p:ext uri="{D42A27DB-BD31-4B8C-83A1-F6EECF244321}">
                <p14:modId xmlns:p14="http://schemas.microsoft.com/office/powerpoint/2010/main" val="806384818"/>
              </p:ext>
            </p:extLst>
          </p:nvPr>
        </p:nvGraphicFramePr>
        <p:xfrm>
          <a:off x="202019" y="2079060"/>
          <a:ext cx="11804156" cy="3499594"/>
        </p:xfrm>
        <a:graphic>
          <a:graphicData uri="http://schemas.openxmlformats.org/drawingml/2006/table">
            <a:tbl>
              <a:tblPr firstRow="1" bandRow="1">
                <a:tableStyleId>{08FB837D-C827-4EFA-A057-4D05807E0F7C}</a:tableStyleId>
              </a:tblPr>
              <a:tblGrid>
                <a:gridCol w="5957687">
                  <a:extLst>
                    <a:ext uri="{9D8B030D-6E8A-4147-A177-3AD203B41FA5}">
                      <a16:colId xmlns="" xmlns:a16="http://schemas.microsoft.com/office/drawing/2014/main" val="20000"/>
                    </a:ext>
                  </a:extLst>
                </a:gridCol>
                <a:gridCol w="1835049">
                  <a:extLst>
                    <a:ext uri="{9D8B030D-6E8A-4147-A177-3AD203B41FA5}">
                      <a16:colId xmlns="" xmlns:a16="http://schemas.microsoft.com/office/drawing/2014/main" val="20001"/>
                    </a:ext>
                  </a:extLst>
                </a:gridCol>
                <a:gridCol w="2017037">
                  <a:extLst>
                    <a:ext uri="{9D8B030D-6E8A-4147-A177-3AD203B41FA5}">
                      <a16:colId xmlns="" xmlns:a16="http://schemas.microsoft.com/office/drawing/2014/main" val="20002"/>
                    </a:ext>
                  </a:extLst>
                </a:gridCol>
                <a:gridCol w="1994383">
                  <a:extLst>
                    <a:ext uri="{9D8B030D-6E8A-4147-A177-3AD203B41FA5}">
                      <a16:colId xmlns="" xmlns:a16="http://schemas.microsoft.com/office/drawing/2014/main" val="20003"/>
                    </a:ext>
                  </a:extLst>
                </a:gridCol>
              </a:tblGrid>
              <a:tr h="499942">
                <a:tc>
                  <a:txBody>
                    <a:bodyPr/>
                    <a:lstStyle/>
                    <a:p>
                      <a:r>
                        <a:rPr lang="en-US" sz="2400" dirty="0" smtClean="0"/>
                        <a:t>Demand </a:t>
                      </a:r>
                      <a:r>
                        <a:rPr lang="en-US" sz="2400" dirty="0"/>
                        <a:t>components</a:t>
                      </a:r>
                      <a:endParaRPr lang="en-IN" sz="2400" dirty="0"/>
                    </a:p>
                  </a:txBody>
                  <a:tcPr/>
                </a:tc>
                <a:tc>
                  <a:txBody>
                    <a:bodyPr/>
                    <a:lstStyle/>
                    <a:p>
                      <a:pPr algn="ctr"/>
                      <a:r>
                        <a:rPr lang="en-US" sz="2400" dirty="0" smtClean="0"/>
                        <a:t>2022-23</a:t>
                      </a:r>
                      <a:endParaRPr lang="en-IN" sz="2400" dirty="0" smtClean="0"/>
                    </a:p>
                  </a:txBody>
                  <a:tcPr/>
                </a:tc>
                <a:tc>
                  <a:txBody>
                    <a:bodyPr/>
                    <a:lstStyle/>
                    <a:p>
                      <a:pPr algn="ctr"/>
                      <a:r>
                        <a:rPr lang="en-US" sz="2400" dirty="0"/>
                        <a:t>2022-23 H1</a:t>
                      </a:r>
                      <a:endParaRPr lang="en-IN" sz="2400" dirty="0"/>
                    </a:p>
                  </a:txBody>
                  <a:tcPr/>
                </a:tc>
                <a:tc>
                  <a:txBody>
                    <a:bodyPr/>
                    <a:lstStyle/>
                    <a:p>
                      <a:pPr algn="ctr"/>
                      <a:r>
                        <a:rPr lang="en-US" sz="2400" dirty="0"/>
                        <a:t>2022-23 H2</a:t>
                      </a:r>
                      <a:endParaRPr lang="en-IN" sz="2400" dirty="0"/>
                    </a:p>
                  </a:txBody>
                  <a:tcPr/>
                </a:tc>
                <a:extLst>
                  <a:ext uri="{0D108BD9-81ED-4DB2-BD59-A6C34878D82A}">
                    <a16:rowId xmlns="" xmlns:a16="http://schemas.microsoft.com/office/drawing/2014/main" val="10000"/>
                  </a:ext>
                </a:extLst>
              </a:tr>
              <a:tr h="499942">
                <a:tc>
                  <a:txBody>
                    <a:bodyPr/>
                    <a:lstStyle/>
                    <a:p>
                      <a:r>
                        <a:rPr lang="en-US" sz="2400" b="1" dirty="0"/>
                        <a:t>Aggregate demand </a:t>
                      </a:r>
                      <a:r>
                        <a:rPr lang="en-US" sz="2400" b="0" dirty="0"/>
                        <a:t>(GDP)</a:t>
                      </a:r>
                      <a:endParaRPr lang="en-IN" sz="2400" b="0" dirty="0"/>
                    </a:p>
                  </a:txBody>
                  <a:tcPr/>
                </a:tc>
                <a:tc>
                  <a:txBody>
                    <a:bodyPr/>
                    <a:lstStyle/>
                    <a:p>
                      <a:pPr algn="ctr"/>
                      <a:r>
                        <a:rPr lang="en-US" sz="2400" dirty="0"/>
                        <a:t>7.2</a:t>
                      </a:r>
                      <a:endParaRPr lang="en-IN" sz="2400" dirty="0"/>
                    </a:p>
                  </a:txBody>
                  <a:tcPr/>
                </a:tc>
                <a:tc>
                  <a:txBody>
                    <a:bodyPr/>
                    <a:lstStyle/>
                    <a:p>
                      <a:pPr algn="ctr"/>
                      <a:r>
                        <a:rPr lang="en-US" sz="2400" dirty="0"/>
                        <a:t>9.5</a:t>
                      </a:r>
                      <a:endParaRPr lang="en-IN" sz="2400" dirty="0"/>
                    </a:p>
                  </a:txBody>
                  <a:tcPr/>
                </a:tc>
                <a:tc>
                  <a:txBody>
                    <a:bodyPr/>
                    <a:lstStyle/>
                    <a:p>
                      <a:pPr algn="ctr"/>
                      <a:r>
                        <a:rPr lang="en-US" sz="2400" dirty="0"/>
                        <a:t>5.3</a:t>
                      </a:r>
                      <a:endParaRPr lang="en-IN" sz="2400" dirty="0"/>
                    </a:p>
                  </a:txBody>
                  <a:tcPr/>
                </a:tc>
                <a:extLst>
                  <a:ext uri="{0D108BD9-81ED-4DB2-BD59-A6C34878D82A}">
                    <a16:rowId xmlns="" xmlns:a16="http://schemas.microsoft.com/office/drawing/2014/main" val="10001"/>
                  </a:ext>
                </a:extLst>
              </a:tr>
              <a:tr h="499942">
                <a:tc>
                  <a:txBody>
                    <a:bodyPr/>
                    <a:lstStyle/>
                    <a:p>
                      <a:r>
                        <a:rPr lang="en-US" sz="2400" dirty="0"/>
                        <a:t>Govt. Final Consumption Exp. </a:t>
                      </a:r>
                      <a:r>
                        <a:rPr lang="en-US" sz="2400" b="0" dirty="0"/>
                        <a:t>(GFCE)</a:t>
                      </a:r>
                      <a:endParaRPr lang="en-IN" sz="2400" b="0" dirty="0"/>
                    </a:p>
                  </a:txBody>
                  <a:tcPr/>
                </a:tc>
                <a:tc>
                  <a:txBody>
                    <a:bodyPr/>
                    <a:lstStyle/>
                    <a:p>
                      <a:pPr algn="ctr"/>
                      <a:r>
                        <a:rPr lang="en-US" sz="2400" dirty="0"/>
                        <a:t>0.1</a:t>
                      </a:r>
                      <a:endParaRPr lang="en-IN" sz="2400" dirty="0"/>
                    </a:p>
                  </a:txBody>
                  <a:tcPr/>
                </a:tc>
                <a:tc>
                  <a:txBody>
                    <a:bodyPr/>
                    <a:lstStyle/>
                    <a:p>
                      <a:pPr algn="ctr"/>
                      <a:r>
                        <a:rPr lang="en-US" sz="2400" b="1" dirty="0"/>
                        <a:t>-0.9</a:t>
                      </a:r>
                      <a:endParaRPr lang="en-IN" sz="2400" b="1" dirty="0"/>
                    </a:p>
                  </a:txBody>
                  <a:tcPr/>
                </a:tc>
                <a:tc>
                  <a:txBody>
                    <a:bodyPr/>
                    <a:lstStyle/>
                    <a:p>
                      <a:pPr algn="ctr"/>
                      <a:r>
                        <a:rPr lang="en-US" sz="2400" b="1" dirty="0"/>
                        <a:t>1.0</a:t>
                      </a:r>
                      <a:endParaRPr lang="en-IN" sz="2400" b="1" dirty="0"/>
                    </a:p>
                  </a:txBody>
                  <a:tcPr/>
                </a:tc>
                <a:extLst>
                  <a:ext uri="{0D108BD9-81ED-4DB2-BD59-A6C34878D82A}">
                    <a16:rowId xmlns="" xmlns:a16="http://schemas.microsoft.com/office/drawing/2014/main" val="10002"/>
                  </a:ext>
                </a:extLst>
              </a:tr>
              <a:tr h="499942">
                <a:tc>
                  <a:txBody>
                    <a:bodyPr/>
                    <a:lstStyle/>
                    <a:p>
                      <a:r>
                        <a:rPr lang="en-US" sz="2400" dirty="0"/>
                        <a:t>Private Final Consumption Exp. </a:t>
                      </a:r>
                      <a:r>
                        <a:rPr lang="en-US" sz="2400" b="0" dirty="0"/>
                        <a:t>(PFCE)</a:t>
                      </a:r>
                      <a:endParaRPr lang="en-IN" sz="2400" b="0" dirty="0"/>
                    </a:p>
                  </a:txBody>
                  <a:tcPr/>
                </a:tc>
                <a:tc>
                  <a:txBody>
                    <a:bodyPr/>
                    <a:lstStyle/>
                    <a:p>
                      <a:pPr algn="ctr"/>
                      <a:r>
                        <a:rPr lang="en-US" sz="2400" dirty="0"/>
                        <a:t>7.5</a:t>
                      </a:r>
                      <a:endParaRPr lang="en-IN" sz="2400" dirty="0"/>
                    </a:p>
                  </a:txBody>
                  <a:tcPr/>
                </a:tc>
                <a:tc>
                  <a:txBody>
                    <a:bodyPr/>
                    <a:lstStyle/>
                    <a:p>
                      <a:pPr algn="ctr"/>
                      <a:r>
                        <a:rPr lang="en-US" sz="2400" dirty="0">
                          <a:solidFill>
                            <a:srgbClr val="C00000"/>
                          </a:solidFill>
                        </a:rPr>
                        <a:t>13.6</a:t>
                      </a:r>
                      <a:endParaRPr lang="en-IN" sz="2400" dirty="0">
                        <a:solidFill>
                          <a:srgbClr val="C00000"/>
                        </a:solidFill>
                      </a:endParaRPr>
                    </a:p>
                  </a:txBody>
                  <a:tcPr/>
                </a:tc>
                <a:tc>
                  <a:txBody>
                    <a:bodyPr/>
                    <a:lstStyle/>
                    <a:p>
                      <a:pPr algn="ctr"/>
                      <a:r>
                        <a:rPr lang="en-US" sz="2400" dirty="0">
                          <a:solidFill>
                            <a:srgbClr val="C00000"/>
                          </a:solidFill>
                        </a:rPr>
                        <a:t>2.5</a:t>
                      </a:r>
                      <a:endParaRPr lang="en-IN" sz="2400" dirty="0">
                        <a:solidFill>
                          <a:srgbClr val="C00000"/>
                        </a:solidFill>
                      </a:endParaRPr>
                    </a:p>
                  </a:txBody>
                  <a:tcPr/>
                </a:tc>
                <a:extLst>
                  <a:ext uri="{0D108BD9-81ED-4DB2-BD59-A6C34878D82A}">
                    <a16:rowId xmlns="" xmlns:a16="http://schemas.microsoft.com/office/drawing/2014/main" val="10003"/>
                  </a:ext>
                </a:extLst>
              </a:tr>
              <a:tr h="499942">
                <a:tc>
                  <a:txBody>
                    <a:bodyPr/>
                    <a:lstStyle/>
                    <a:p>
                      <a:r>
                        <a:rPr lang="en-US" sz="2400" dirty="0"/>
                        <a:t>Gross Fixed Capital Formation </a:t>
                      </a:r>
                      <a:r>
                        <a:rPr lang="en-US" sz="2400" b="0" dirty="0"/>
                        <a:t>(GFCF)</a:t>
                      </a:r>
                      <a:endParaRPr lang="en-IN" sz="2400" b="0" dirty="0"/>
                    </a:p>
                  </a:txBody>
                  <a:tcPr/>
                </a:tc>
                <a:tc>
                  <a:txBody>
                    <a:bodyPr/>
                    <a:lstStyle/>
                    <a:p>
                      <a:pPr algn="ctr"/>
                      <a:r>
                        <a:rPr lang="en-US" sz="2400" dirty="0"/>
                        <a:t>11.4</a:t>
                      </a:r>
                      <a:endParaRPr lang="en-IN" sz="2400" dirty="0"/>
                    </a:p>
                  </a:txBody>
                  <a:tcPr/>
                </a:tc>
                <a:tc>
                  <a:txBody>
                    <a:bodyPr/>
                    <a:lstStyle/>
                    <a:p>
                      <a:pPr algn="ctr"/>
                      <a:r>
                        <a:rPr lang="en-US" sz="2400" dirty="0"/>
                        <a:t>14.7</a:t>
                      </a:r>
                      <a:endParaRPr lang="en-IN" sz="2400" dirty="0"/>
                    </a:p>
                  </a:txBody>
                  <a:tcPr/>
                </a:tc>
                <a:tc>
                  <a:txBody>
                    <a:bodyPr/>
                    <a:lstStyle/>
                    <a:p>
                      <a:pPr algn="ctr"/>
                      <a:r>
                        <a:rPr lang="en-US" sz="2400" dirty="0"/>
                        <a:t>8.5</a:t>
                      </a:r>
                      <a:endParaRPr lang="en-IN" sz="2400" dirty="0"/>
                    </a:p>
                  </a:txBody>
                  <a:tcPr/>
                </a:tc>
                <a:extLst>
                  <a:ext uri="{0D108BD9-81ED-4DB2-BD59-A6C34878D82A}">
                    <a16:rowId xmlns="" xmlns:a16="http://schemas.microsoft.com/office/drawing/2014/main" val="10004"/>
                  </a:ext>
                </a:extLst>
              </a:tr>
              <a:tr h="499942">
                <a:tc>
                  <a:txBody>
                    <a:bodyPr/>
                    <a:lstStyle/>
                    <a:p>
                      <a:r>
                        <a:rPr lang="en-US" sz="2400" b="0" dirty="0"/>
                        <a:t>Exports of Goods &amp; Services (X)</a:t>
                      </a:r>
                      <a:endParaRPr lang="en-IN" sz="2400" b="0" dirty="0"/>
                    </a:p>
                  </a:txBody>
                  <a:tcPr/>
                </a:tc>
                <a:tc>
                  <a:txBody>
                    <a:bodyPr/>
                    <a:lstStyle/>
                    <a:p>
                      <a:pPr algn="ctr"/>
                      <a:r>
                        <a:rPr lang="en-US" sz="2400" dirty="0"/>
                        <a:t>13.6</a:t>
                      </a:r>
                      <a:endParaRPr lang="en-IN" sz="2400" dirty="0"/>
                    </a:p>
                  </a:txBody>
                  <a:tcPr/>
                </a:tc>
                <a:tc>
                  <a:txBody>
                    <a:bodyPr/>
                    <a:lstStyle/>
                    <a:p>
                      <a:pPr algn="ctr"/>
                      <a:r>
                        <a:rPr lang="en-US" sz="2400" dirty="0"/>
                        <a:t>15.8</a:t>
                      </a:r>
                      <a:endParaRPr lang="en-IN" sz="2400" dirty="0"/>
                    </a:p>
                  </a:txBody>
                  <a:tcPr/>
                </a:tc>
                <a:tc>
                  <a:txBody>
                    <a:bodyPr/>
                    <a:lstStyle/>
                    <a:p>
                      <a:pPr algn="ctr"/>
                      <a:r>
                        <a:rPr lang="en-US" sz="2400" dirty="0"/>
                        <a:t>11.5</a:t>
                      </a:r>
                      <a:endParaRPr lang="en-IN" sz="2400" dirty="0"/>
                    </a:p>
                  </a:txBody>
                  <a:tcPr/>
                </a:tc>
                <a:extLst>
                  <a:ext uri="{0D108BD9-81ED-4DB2-BD59-A6C34878D82A}">
                    <a16:rowId xmlns="" xmlns:a16="http://schemas.microsoft.com/office/drawing/2014/main" val="10006"/>
                  </a:ext>
                </a:extLst>
              </a:tr>
              <a:tr h="499942">
                <a:tc>
                  <a:txBody>
                    <a:bodyPr/>
                    <a:lstStyle/>
                    <a:p>
                      <a:r>
                        <a:rPr lang="en-US" sz="2400" b="0" dirty="0"/>
                        <a:t>Imports of Goods &amp; Services  (M)</a:t>
                      </a:r>
                      <a:endParaRPr lang="en-IN" sz="2400" b="0" dirty="0"/>
                    </a:p>
                  </a:txBody>
                  <a:tcPr/>
                </a:tc>
                <a:tc>
                  <a:txBody>
                    <a:bodyPr/>
                    <a:lstStyle/>
                    <a:p>
                      <a:pPr algn="ctr"/>
                      <a:r>
                        <a:rPr lang="en-US" sz="2400" dirty="0"/>
                        <a:t>17.1</a:t>
                      </a:r>
                      <a:endParaRPr lang="en-IN" sz="2400" dirty="0"/>
                    </a:p>
                  </a:txBody>
                  <a:tcPr/>
                </a:tc>
                <a:tc>
                  <a:txBody>
                    <a:bodyPr/>
                    <a:lstStyle/>
                    <a:p>
                      <a:pPr algn="ctr"/>
                      <a:r>
                        <a:rPr lang="en-US" sz="2400" dirty="0"/>
                        <a:t>28.0</a:t>
                      </a:r>
                      <a:endParaRPr lang="en-IN" sz="2400" dirty="0"/>
                    </a:p>
                  </a:txBody>
                  <a:tcPr/>
                </a:tc>
                <a:tc>
                  <a:txBody>
                    <a:bodyPr/>
                    <a:lstStyle/>
                    <a:p>
                      <a:pPr algn="ctr"/>
                      <a:r>
                        <a:rPr lang="en-US" sz="2400" dirty="0"/>
                        <a:t>7.7</a:t>
                      </a:r>
                      <a:endParaRPr lang="en-IN" sz="2400" dirty="0"/>
                    </a:p>
                  </a:txBody>
                  <a:tcPr/>
                </a:tc>
                <a:extLst>
                  <a:ext uri="{0D108BD9-81ED-4DB2-BD59-A6C34878D82A}">
                    <a16:rowId xmlns="" xmlns:a16="http://schemas.microsoft.com/office/drawing/2014/main" val="10007"/>
                  </a:ext>
                </a:extLst>
              </a:tr>
            </a:tbl>
          </a:graphicData>
        </a:graphic>
      </p:graphicFrame>
      <p:sp>
        <p:nvSpPr>
          <p:cNvPr id="3" name="TextBox 2"/>
          <p:cNvSpPr txBox="1"/>
          <p:nvPr/>
        </p:nvSpPr>
        <p:spPr>
          <a:xfrm>
            <a:off x="7603957" y="1655546"/>
            <a:ext cx="3118585" cy="369332"/>
          </a:xfrm>
          <a:prstGeom prst="rect">
            <a:avLst/>
          </a:prstGeom>
          <a:noFill/>
        </p:spPr>
        <p:txBody>
          <a:bodyPr wrap="square" rtlCol="0">
            <a:spAutoFit/>
          </a:bodyPr>
          <a:lstStyle/>
          <a:p>
            <a:pPr algn="ctr"/>
            <a:r>
              <a:rPr lang="en-IN" b="1" dirty="0" err="1" smtClean="0"/>
              <a:t>y.o.y</a:t>
            </a:r>
            <a:r>
              <a:rPr lang="en-IN" b="1" dirty="0"/>
              <a:t> </a:t>
            </a:r>
            <a:r>
              <a:rPr lang="en-IN" b="1" dirty="0" smtClean="0"/>
              <a:t>growth (%) </a:t>
            </a:r>
            <a:endParaRPr lang="en-IN" b="1" dirty="0"/>
          </a:p>
        </p:txBody>
      </p:sp>
    </p:spTree>
    <p:extLst>
      <p:ext uri="{BB962C8B-B14F-4D97-AF65-F5344CB8AC3E}">
        <p14:creationId xmlns:p14="http://schemas.microsoft.com/office/powerpoint/2010/main" val="3581374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59;p14">
            <a:extLst>
              <a:ext uri="{FF2B5EF4-FFF2-40B4-BE49-F238E27FC236}">
                <a16:creationId xmlns="" xmlns:a16="http://schemas.microsoft.com/office/drawing/2014/main" id="{AA463ED8-5E5E-EF90-AA63-2F8525C38BC2}"/>
              </a:ext>
            </a:extLst>
          </p:cNvPr>
          <p:cNvSpPr txBox="1">
            <a:spLocks noGrp="1"/>
          </p:cNvSpPr>
          <p:nvPr>
            <p:ph type="title"/>
          </p:nvPr>
        </p:nvSpPr>
        <p:spPr>
          <a:xfrm>
            <a:off x="0" y="-2"/>
            <a:ext cx="12191998" cy="1044833"/>
          </a:xfrm>
          <a:prstGeom prst="rect">
            <a:avLst/>
          </a:prstGeom>
          <a:solidFill>
            <a:srgbClr val="66CCFF"/>
          </a:solidFill>
        </p:spPr>
        <p:txBody>
          <a:bodyPr spcFirstLastPara="1" vert="horz" wrap="square" lIns="121900" tIns="121900" rIns="121900" bIns="121900" rtlCol="0" anchor="t" anchorCtr="0">
            <a:noAutofit/>
          </a:bodyPr>
          <a:lstStyle/>
          <a:p>
            <a:pPr algn="ctr">
              <a:buSzPts val="1100"/>
            </a:pPr>
            <a:r>
              <a:rPr lang="en-US" sz="2400" dirty="0"/>
              <a:t/>
            </a:r>
            <a:br>
              <a:rPr lang="en-US" sz="2400" dirty="0"/>
            </a:br>
            <a:r>
              <a:rPr lang="en-US" sz="2400" dirty="0"/>
              <a:t>Government bond yields and spreads have converged</a:t>
            </a:r>
          </a:p>
        </p:txBody>
      </p:sp>
      <p:cxnSp>
        <p:nvCxnSpPr>
          <p:cNvPr id="8" name="Straight Connector 7">
            <a:extLst>
              <a:ext uri="{FF2B5EF4-FFF2-40B4-BE49-F238E27FC236}">
                <a16:creationId xmlns="" xmlns:a16="http://schemas.microsoft.com/office/drawing/2014/main" id="{1EF7D85B-28D1-A60E-8C58-736F9393EA50}"/>
              </a:ext>
            </a:extLst>
          </p:cNvPr>
          <p:cNvCxnSpPr>
            <a:cxnSpLocks/>
          </p:cNvCxnSpPr>
          <p:nvPr/>
        </p:nvCxnSpPr>
        <p:spPr>
          <a:xfrm>
            <a:off x="0" y="104483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Google Shape;125;p29">
            <a:extLst>
              <a:ext uri="{FF2B5EF4-FFF2-40B4-BE49-F238E27FC236}">
                <a16:creationId xmlns="" xmlns:a16="http://schemas.microsoft.com/office/drawing/2014/main" id="{12D3982E-57AA-5C21-55EA-35039E54BD73}"/>
              </a:ext>
            </a:extLst>
          </p:cNvPr>
          <p:cNvPicPr/>
          <p:nvPr/>
        </p:nvPicPr>
        <p:blipFill>
          <a:blip r:embed="rId3"/>
          <a:stretch/>
        </p:blipFill>
        <p:spPr>
          <a:xfrm>
            <a:off x="2160347" y="1120753"/>
            <a:ext cx="7351200" cy="3614206"/>
          </a:xfrm>
          <a:prstGeom prst="rect">
            <a:avLst/>
          </a:prstGeom>
          <a:ln>
            <a:noFill/>
          </a:ln>
        </p:spPr>
      </p:pic>
      <p:sp>
        <p:nvSpPr>
          <p:cNvPr id="7" name="CustomShape 2">
            <a:extLst>
              <a:ext uri="{FF2B5EF4-FFF2-40B4-BE49-F238E27FC236}">
                <a16:creationId xmlns="" xmlns:a16="http://schemas.microsoft.com/office/drawing/2014/main" id="{58263319-488A-5A4B-7F17-13407FE87E47}"/>
              </a:ext>
            </a:extLst>
          </p:cNvPr>
          <p:cNvSpPr/>
          <p:nvPr/>
        </p:nvSpPr>
        <p:spPr>
          <a:xfrm>
            <a:off x="2" y="4734962"/>
            <a:ext cx="12191998" cy="1841593"/>
          </a:xfrm>
          <a:prstGeom prst="rect">
            <a:avLst/>
          </a:prstGeom>
          <a:noFill/>
          <a:ln>
            <a:noFill/>
          </a:ln>
        </p:spPr>
        <p:style>
          <a:lnRef idx="0">
            <a:scrgbClr r="0" g="0" b="0"/>
          </a:lnRef>
          <a:fillRef idx="0">
            <a:scrgbClr r="0" g="0" b="0"/>
          </a:fillRef>
          <a:effectRef idx="0">
            <a:scrgbClr r="0" g="0" b="0"/>
          </a:effectRef>
          <a:fontRef idx="minor"/>
        </p:style>
        <p:txBody>
          <a:bodyPr lIns="120000" tIns="121920" rIns="120000" bIns="121920"/>
          <a:lstStyle/>
          <a:p>
            <a:pPr marL="609585" indent="-405110">
              <a:lnSpc>
                <a:spcPct val="115000"/>
              </a:lnSpc>
              <a:buClr>
                <a:srgbClr val="FF0000"/>
              </a:buClr>
              <a:buFont typeface="Arial"/>
              <a:buChar char="●"/>
            </a:pPr>
            <a:r>
              <a:rPr lang="en-IN" sz="1600" spc="-1" dirty="0">
                <a:solidFill>
                  <a:srgbClr val="000000"/>
                </a:solidFill>
                <a:latin typeface="Neue Haas Grotesk Text Pro (Headings)"/>
                <a:ea typeface="Arial"/>
              </a:rPr>
              <a:t>Convergence of government bond yields: Short term bond yields have risen faster than long term rates. Indicates flattening and on some occasions inversion of the yield curve.</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000000"/>
                </a:solidFill>
                <a:latin typeface="Neue Haas Grotesk Text Pro (Headings)"/>
                <a:ea typeface="Arial"/>
              </a:rPr>
              <a:t>Long term rates have remained steady and have moderated, possibly due to decline in domestic inflation and status quo on policy rates in the April and June policies.</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000000"/>
                </a:solidFill>
                <a:latin typeface="Neue Haas Grotesk Text Pro (Headings)"/>
                <a:ea typeface="Arial"/>
              </a:rPr>
              <a:t>However, the last few weeks have seen an upward pressure on bond yields due to a 25 basis points rate hike by the US Fed, BOE and ECB, strong US GDP data for the April-June quarter and the recent downgrade of US sovereign debt by Fitch.</a:t>
            </a:r>
            <a:endParaRPr lang="en-IN" sz="1600" spc="-1" dirty="0">
              <a:latin typeface="Neue Haas Grotesk Text Pro (Headings)"/>
            </a:endParaRPr>
          </a:p>
        </p:txBody>
      </p:sp>
    </p:spTree>
    <p:extLst>
      <p:ext uri="{BB962C8B-B14F-4D97-AF65-F5344CB8AC3E}">
        <p14:creationId xmlns:p14="http://schemas.microsoft.com/office/powerpoint/2010/main" val="1041602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59;p14">
            <a:extLst>
              <a:ext uri="{FF2B5EF4-FFF2-40B4-BE49-F238E27FC236}">
                <a16:creationId xmlns="" xmlns:a16="http://schemas.microsoft.com/office/drawing/2014/main" id="{AA463ED8-5E5E-EF90-AA63-2F8525C38BC2}"/>
              </a:ext>
            </a:extLst>
          </p:cNvPr>
          <p:cNvSpPr txBox="1">
            <a:spLocks noGrp="1"/>
          </p:cNvSpPr>
          <p:nvPr>
            <p:ph type="title"/>
          </p:nvPr>
        </p:nvSpPr>
        <p:spPr>
          <a:xfrm>
            <a:off x="0" y="-2"/>
            <a:ext cx="12191998" cy="1044833"/>
          </a:xfrm>
          <a:prstGeom prst="rect">
            <a:avLst/>
          </a:prstGeom>
          <a:solidFill>
            <a:srgbClr val="66CCFF"/>
          </a:solidFill>
        </p:spPr>
        <p:txBody>
          <a:bodyPr spcFirstLastPara="1" vert="horz" wrap="square" lIns="121900" tIns="121900" rIns="121900" bIns="121900" rtlCol="0" anchor="t" anchorCtr="0">
            <a:noAutofit/>
          </a:bodyPr>
          <a:lstStyle/>
          <a:p>
            <a:pPr algn="ctr">
              <a:buSzPts val="1100"/>
            </a:pPr>
            <a:r>
              <a:rPr lang="en-US" sz="2400" dirty="0"/>
              <a:t/>
            </a:r>
            <a:br>
              <a:rPr lang="en-US" sz="2400" dirty="0"/>
            </a:br>
            <a:r>
              <a:rPr lang="en-US" sz="2400" dirty="0"/>
              <a:t>Corporate bond yields are seen to mirror trends in government bonds</a:t>
            </a:r>
            <a:br>
              <a:rPr lang="en-US" sz="2400" dirty="0"/>
            </a:br>
            <a:endParaRPr lang="en-US" sz="2400" dirty="0"/>
          </a:p>
        </p:txBody>
      </p:sp>
      <p:cxnSp>
        <p:nvCxnSpPr>
          <p:cNvPr id="8" name="Straight Connector 7">
            <a:extLst>
              <a:ext uri="{FF2B5EF4-FFF2-40B4-BE49-F238E27FC236}">
                <a16:creationId xmlns="" xmlns:a16="http://schemas.microsoft.com/office/drawing/2014/main" id="{1EF7D85B-28D1-A60E-8C58-736F9393EA50}"/>
              </a:ext>
            </a:extLst>
          </p:cNvPr>
          <p:cNvCxnSpPr>
            <a:cxnSpLocks/>
          </p:cNvCxnSpPr>
          <p:nvPr/>
        </p:nvCxnSpPr>
        <p:spPr>
          <a:xfrm>
            <a:off x="0" y="104483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Google Shape;132;p30">
            <a:extLst>
              <a:ext uri="{FF2B5EF4-FFF2-40B4-BE49-F238E27FC236}">
                <a16:creationId xmlns="" xmlns:a16="http://schemas.microsoft.com/office/drawing/2014/main" id="{6F83A306-10B9-AF9B-7723-A2420B2FBBAE}"/>
              </a:ext>
            </a:extLst>
          </p:cNvPr>
          <p:cNvPicPr/>
          <p:nvPr/>
        </p:nvPicPr>
        <p:blipFill>
          <a:blip r:embed="rId3"/>
          <a:stretch/>
        </p:blipFill>
        <p:spPr>
          <a:xfrm>
            <a:off x="1988626" y="1127819"/>
            <a:ext cx="7660800" cy="3933068"/>
          </a:xfrm>
          <a:prstGeom prst="rect">
            <a:avLst/>
          </a:prstGeom>
          <a:ln>
            <a:noFill/>
          </a:ln>
        </p:spPr>
      </p:pic>
      <p:sp>
        <p:nvSpPr>
          <p:cNvPr id="6" name="CustomShape 2">
            <a:extLst>
              <a:ext uri="{FF2B5EF4-FFF2-40B4-BE49-F238E27FC236}">
                <a16:creationId xmlns="" xmlns:a16="http://schemas.microsoft.com/office/drawing/2014/main" id="{010412A3-2132-0EDE-62B5-26C4895224A8}"/>
              </a:ext>
            </a:extLst>
          </p:cNvPr>
          <p:cNvSpPr/>
          <p:nvPr/>
        </p:nvSpPr>
        <p:spPr>
          <a:xfrm>
            <a:off x="63375" y="5060887"/>
            <a:ext cx="12128626" cy="1641600"/>
          </a:xfrm>
          <a:prstGeom prst="rect">
            <a:avLst/>
          </a:prstGeom>
          <a:noFill/>
          <a:ln>
            <a:noFill/>
          </a:ln>
        </p:spPr>
        <p:style>
          <a:lnRef idx="0">
            <a:scrgbClr r="0" g="0" b="0"/>
          </a:lnRef>
          <a:fillRef idx="0">
            <a:scrgbClr r="0" g="0" b="0"/>
          </a:fillRef>
          <a:effectRef idx="0">
            <a:scrgbClr r="0" g="0" b="0"/>
          </a:effectRef>
          <a:fontRef idx="minor"/>
        </p:style>
        <p:txBody>
          <a:bodyPr lIns="120000" tIns="121920" rIns="120000" bIns="121920"/>
          <a:lstStyle/>
          <a:p>
            <a:pPr marL="609585" indent="-405110">
              <a:lnSpc>
                <a:spcPct val="115000"/>
              </a:lnSpc>
              <a:buClr>
                <a:srgbClr val="FF0000"/>
              </a:buClr>
              <a:buFont typeface="Arial"/>
              <a:buChar char="●"/>
            </a:pPr>
            <a:r>
              <a:rPr lang="en-IN" sz="1600" spc="-1" dirty="0">
                <a:solidFill>
                  <a:srgbClr val="000000"/>
                </a:solidFill>
                <a:latin typeface="Neue Haas Grotesk Text Pro (Headings)"/>
                <a:ea typeface="Arial"/>
              </a:rPr>
              <a:t>Convergence of short-term and long-term corporate bond yields: Reflects demand-supply mismatch in the bond market.</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000000"/>
                </a:solidFill>
                <a:latin typeface="Neue Haas Grotesk Text Pro (Headings)"/>
                <a:ea typeface="Arial"/>
              </a:rPr>
              <a:t>Issuers are more inclined towards short-medium term bonds while investors such as pension and insurance funds are interested in investing in long-term bonds.</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000000"/>
                </a:solidFill>
                <a:latin typeface="Neue Haas Grotesk Text Pro (Headings)"/>
                <a:ea typeface="Arial"/>
              </a:rPr>
              <a:t>As an outcome, yields on short-term corporate bonds have risen faster than long-term bonds.</a:t>
            </a:r>
            <a:endParaRPr lang="en-IN" sz="1600" spc="-1" dirty="0">
              <a:latin typeface="Neue Haas Grotesk Text Pro (Headings)"/>
            </a:endParaRPr>
          </a:p>
        </p:txBody>
      </p:sp>
    </p:spTree>
    <p:extLst>
      <p:ext uri="{BB962C8B-B14F-4D97-AF65-F5344CB8AC3E}">
        <p14:creationId xmlns:p14="http://schemas.microsoft.com/office/powerpoint/2010/main" val="885294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80;p17">
            <a:extLst>
              <a:ext uri="{FF2B5EF4-FFF2-40B4-BE49-F238E27FC236}">
                <a16:creationId xmlns="" xmlns:a16="http://schemas.microsoft.com/office/drawing/2014/main" id="{919B13D3-3825-A711-0ACE-ACE9B925C60C}"/>
              </a:ext>
            </a:extLst>
          </p:cNvPr>
          <p:cNvSpPr txBox="1">
            <a:spLocks noGrp="1"/>
          </p:cNvSpPr>
          <p:nvPr>
            <p:ph type="title"/>
          </p:nvPr>
        </p:nvSpPr>
        <p:spPr>
          <a:xfrm>
            <a:off x="-3459" y="-2"/>
            <a:ext cx="12195458" cy="1214959"/>
          </a:xfrm>
          <a:prstGeom prst="rect">
            <a:avLst/>
          </a:prstGeom>
          <a:solidFill>
            <a:srgbClr val="66CCFF"/>
          </a:solidFill>
        </p:spPr>
        <p:txBody>
          <a:bodyPr spcFirstLastPara="1" vert="horz" wrap="square" lIns="121900" tIns="121900" rIns="121900" bIns="121900" rtlCol="0" anchor="t" anchorCtr="0">
            <a:normAutofit/>
          </a:bodyPr>
          <a:lstStyle/>
          <a:p>
            <a:pPr algn="ctr">
              <a:buSzPts val="990"/>
            </a:pPr>
            <a:r>
              <a:rPr lang="en-GB" sz="2400" dirty="0"/>
              <a:t/>
            </a:r>
            <a:br>
              <a:rPr lang="en-GB" sz="2400" dirty="0"/>
            </a:br>
            <a:r>
              <a:rPr lang="en-GB" dirty="0"/>
              <a:t>System Liquidity: Definition</a:t>
            </a:r>
            <a:endParaRPr dirty="0"/>
          </a:p>
        </p:txBody>
      </p:sp>
      <p:sp>
        <p:nvSpPr>
          <p:cNvPr id="6" name="Google Shape;81;p17">
            <a:extLst>
              <a:ext uri="{FF2B5EF4-FFF2-40B4-BE49-F238E27FC236}">
                <a16:creationId xmlns="" xmlns:a16="http://schemas.microsoft.com/office/drawing/2014/main" id="{474A153D-E1A3-3363-6D45-6039A58EF154}"/>
              </a:ext>
            </a:extLst>
          </p:cNvPr>
          <p:cNvSpPr txBox="1">
            <a:spLocks/>
          </p:cNvSpPr>
          <p:nvPr/>
        </p:nvSpPr>
        <p:spPr>
          <a:xfrm>
            <a:off x="297712" y="1282196"/>
            <a:ext cx="11770241" cy="5089600"/>
          </a:xfrm>
          <a:prstGeom prst="rect">
            <a:avLst/>
          </a:prstGeom>
        </p:spPr>
        <p:txBody>
          <a:bodyPr spcFirstLastPara="1" vert="horz" wrap="square" lIns="121900" tIns="121900" rIns="121900" bIns="121900" rtlCol="0" anchor="t" anchorCtr="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FF0000"/>
              </a:buClr>
              <a:buSzPct val="75000"/>
              <a:buFont typeface="Wingdings" panose="05000000000000000000" pitchFamily="2" charset="2"/>
              <a:buChar char="§"/>
              <a:tabLst/>
              <a:defRPr/>
            </a:pPr>
            <a:r>
              <a:rPr kumimoji="0" lang="en-US" sz="2800" b="1" i="0" u="none" strike="noStrike" kern="1200" cap="none" spc="0" normalizeH="0" baseline="0" noProof="0" dirty="0">
                <a:ln>
                  <a:noFill/>
                </a:ln>
                <a:solidFill>
                  <a:srgbClr val="000000"/>
                </a:solidFill>
                <a:effectLst/>
                <a:uLnTx/>
                <a:uFillTx/>
                <a:latin typeface="Neue Haas Grotesk Text Pro"/>
                <a:ea typeface="+mn-ea"/>
                <a:cs typeface="+mn-cs"/>
              </a:rPr>
              <a:t>System liquidity = Net borrowing under LAF - Excess reserves maintained by banks</a:t>
            </a:r>
          </a:p>
          <a:p>
            <a:pPr marL="228600" marR="0" lvl="0" indent="-228600" algn="l" defTabSz="914400" rtl="0" eaLnBrk="1" fontAlgn="auto" latinLnBrk="0" hangingPunct="1">
              <a:lnSpc>
                <a:spcPct val="100000"/>
              </a:lnSpc>
              <a:spcBef>
                <a:spcPts val="1600"/>
              </a:spcBef>
              <a:spcAft>
                <a:spcPts val="0"/>
              </a:spcAft>
              <a:buClr>
                <a:srgbClr val="FF0000"/>
              </a:buClr>
              <a:buSzPct val="75000"/>
              <a:buFont typeface="Wingdings" panose="05000000000000000000" pitchFamily="2" charset="2"/>
              <a:buChar char="§"/>
              <a:tabLst/>
              <a:defRPr/>
            </a:pPr>
            <a:r>
              <a:rPr kumimoji="0" lang="en-US" sz="2800" b="1" i="0" u="none" strike="noStrike" kern="1200" cap="none" spc="0" normalizeH="0" baseline="0" noProof="0" dirty="0">
                <a:ln>
                  <a:noFill/>
                </a:ln>
                <a:solidFill>
                  <a:srgbClr val="000000"/>
                </a:solidFill>
                <a:effectLst/>
                <a:uLnTx/>
                <a:uFillTx/>
                <a:latin typeface="Neue Haas Grotesk Text Pro"/>
                <a:ea typeface="+mn-ea"/>
                <a:cs typeface="+mn-cs"/>
              </a:rPr>
              <a:t>Net borrowing under LAF </a:t>
            </a:r>
            <a:r>
              <a:rPr kumimoji="0" lang="en-US" sz="2800" b="0" i="0" u="none" strike="noStrike" kern="1200" cap="none" spc="0" normalizeH="0" baseline="0" noProof="0" dirty="0">
                <a:ln>
                  <a:noFill/>
                </a:ln>
                <a:solidFill>
                  <a:srgbClr val="000000"/>
                </a:solidFill>
                <a:effectLst/>
                <a:uLnTx/>
                <a:uFillTx/>
                <a:latin typeface="Neue Haas Grotesk Text Pro"/>
                <a:ea typeface="+mn-ea"/>
                <a:cs typeface="+mn-cs"/>
              </a:rPr>
              <a:t>= Total of all Repo/MSF/SDF borrowings - Total of all Reverse-repo deposits</a:t>
            </a:r>
          </a:p>
          <a:p>
            <a:pPr marL="228600" marR="0" lvl="0" indent="-228600" algn="l" defTabSz="914400" rtl="0" eaLnBrk="1" fontAlgn="auto" latinLnBrk="0" hangingPunct="1">
              <a:lnSpc>
                <a:spcPct val="100000"/>
              </a:lnSpc>
              <a:spcBef>
                <a:spcPts val="1600"/>
              </a:spcBef>
              <a:spcAft>
                <a:spcPts val="0"/>
              </a:spcAft>
              <a:buClr>
                <a:srgbClr val="FF0000"/>
              </a:buClr>
              <a:buSzPct val="75000"/>
              <a:buFont typeface="Wingdings" panose="05000000000000000000" pitchFamily="2" charset="2"/>
              <a:buChar char="§"/>
              <a:tabLst/>
              <a:defRPr/>
            </a:pPr>
            <a:r>
              <a:rPr kumimoji="0" lang="en-US" sz="2800" b="1" i="0" u="none" strike="noStrike" kern="1200" cap="none" spc="0" normalizeH="0" baseline="0" noProof="0" dirty="0">
                <a:ln>
                  <a:noFill/>
                </a:ln>
                <a:solidFill>
                  <a:srgbClr val="000000"/>
                </a:solidFill>
                <a:effectLst/>
                <a:uLnTx/>
                <a:uFillTx/>
                <a:latin typeface="Neue Haas Grotesk Text Pro"/>
                <a:ea typeface="+mn-ea"/>
                <a:cs typeface="+mn-cs"/>
              </a:rPr>
              <a:t>Excess reserves maintained by banks </a:t>
            </a:r>
            <a:r>
              <a:rPr kumimoji="0" lang="en-US" sz="2800" b="0" i="0" u="none" strike="noStrike" kern="1200" cap="none" spc="0" normalizeH="0" baseline="0" noProof="0" dirty="0">
                <a:ln>
                  <a:noFill/>
                </a:ln>
                <a:solidFill>
                  <a:srgbClr val="000000"/>
                </a:solidFill>
                <a:effectLst/>
                <a:uLnTx/>
                <a:uFillTx/>
                <a:latin typeface="Neue Haas Grotesk Text Pro"/>
                <a:ea typeface="+mn-ea"/>
                <a:cs typeface="+mn-cs"/>
              </a:rPr>
              <a:t>= Actual reserves maintained by banks - Required reserves</a:t>
            </a:r>
          </a:p>
          <a:p>
            <a:pPr marL="457200" marR="0" lvl="1" indent="-228600" algn="l" defTabSz="914400" rtl="0" eaLnBrk="1" fontAlgn="auto" latinLnBrk="0" hangingPunct="1">
              <a:lnSpc>
                <a:spcPct val="100000"/>
              </a:lnSpc>
              <a:spcBef>
                <a:spcPts val="1600"/>
              </a:spcBef>
              <a:spcAft>
                <a:spcPts val="0"/>
              </a:spcAft>
              <a:buClr>
                <a:srgbClr val="FF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Neue Haas Grotesk Text Pro"/>
                <a:ea typeface="+mn-ea"/>
                <a:cs typeface="+mn-cs"/>
              </a:rPr>
              <a:t>If the banking system is a net borrower from Reserve Bank under LAF, the system liquidity is in deficit (i.e., system demand for borrowed reserves is positive).</a:t>
            </a:r>
          </a:p>
          <a:p>
            <a:pPr marL="457200" marR="0" lvl="1" indent="-228600" algn="l" defTabSz="914400" rtl="0" eaLnBrk="1" fontAlgn="auto" latinLnBrk="0" hangingPunct="1">
              <a:lnSpc>
                <a:spcPct val="100000"/>
              </a:lnSpc>
              <a:spcBef>
                <a:spcPts val="500"/>
              </a:spcBef>
              <a:spcAft>
                <a:spcPts val="0"/>
              </a:spcAft>
              <a:buClr>
                <a:srgbClr val="FF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Neue Haas Grotesk Text Pro"/>
                <a:ea typeface="+mn-ea"/>
                <a:cs typeface="+mn-cs"/>
              </a:rPr>
              <a:t>If the banking system is a net lender to the Reserve Bank, the system liquidity is in surplus (i.e., system demand for borrowed funds is negative).</a:t>
            </a:r>
          </a:p>
        </p:txBody>
      </p:sp>
      <p:cxnSp>
        <p:nvCxnSpPr>
          <p:cNvPr id="7" name="Straight Connector 6">
            <a:extLst>
              <a:ext uri="{FF2B5EF4-FFF2-40B4-BE49-F238E27FC236}">
                <a16:creationId xmlns="" xmlns:a16="http://schemas.microsoft.com/office/drawing/2014/main" id="{3B850E62-EEED-E424-4A94-EBC31EA143BC}"/>
              </a:ext>
            </a:extLst>
          </p:cNvPr>
          <p:cNvCxnSpPr>
            <a:cxnSpLocks/>
          </p:cNvCxnSpPr>
          <p:nvPr/>
        </p:nvCxnSpPr>
        <p:spPr>
          <a:xfrm>
            <a:off x="0" y="121496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300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59;p14">
            <a:extLst>
              <a:ext uri="{FF2B5EF4-FFF2-40B4-BE49-F238E27FC236}">
                <a16:creationId xmlns="" xmlns:a16="http://schemas.microsoft.com/office/drawing/2014/main" id="{AA463ED8-5E5E-EF90-AA63-2F8525C38BC2}"/>
              </a:ext>
            </a:extLst>
          </p:cNvPr>
          <p:cNvSpPr txBox="1">
            <a:spLocks noGrp="1"/>
          </p:cNvSpPr>
          <p:nvPr>
            <p:ph type="title"/>
          </p:nvPr>
        </p:nvSpPr>
        <p:spPr>
          <a:xfrm>
            <a:off x="0" y="-2"/>
            <a:ext cx="12191998" cy="1044833"/>
          </a:xfrm>
          <a:prstGeom prst="rect">
            <a:avLst/>
          </a:prstGeom>
          <a:solidFill>
            <a:srgbClr val="66CCFF"/>
          </a:solidFill>
        </p:spPr>
        <p:txBody>
          <a:bodyPr spcFirstLastPara="1" vert="horz" wrap="square" lIns="121900" tIns="121900" rIns="121900" bIns="121900" rtlCol="0" anchor="t" anchorCtr="0">
            <a:noAutofit/>
          </a:bodyPr>
          <a:lstStyle/>
          <a:p>
            <a:pPr algn="ctr">
              <a:buSzPts val="1100"/>
            </a:pPr>
            <a:r>
              <a:rPr lang="en-US" sz="2400" dirty="0"/>
              <a:t/>
            </a:r>
            <a:br>
              <a:rPr lang="en-US" sz="2400" dirty="0"/>
            </a:br>
            <a:r>
              <a:rPr lang="en-US" sz="2400" dirty="0"/>
              <a:t>Call rate has occasionally exceeded the policy rate despite surplus liquidity</a:t>
            </a:r>
            <a:br>
              <a:rPr lang="en-US" sz="2400" dirty="0"/>
            </a:br>
            <a:endParaRPr lang="en-US" sz="2400" dirty="0"/>
          </a:p>
        </p:txBody>
      </p:sp>
      <p:cxnSp>
        <p:nvCxnSpPr>
          <p:cNvPr id="8" name="Straight Connector 7">
            <a:extLst>
              <a:ext uri="{FF2B5EF4-FFF2-40B4-BE49-F238E27FC236}">
                <a16:creationId xmlns="" xmlns:a16="http://schemas.microsoft.com/office/drawing/2014/main" id="{1EF7D85B-28D1-A60E-8C58-736F9393EA50}"/>
              </a:ext>
            </a:extLst>
          </p:cNvPr>
          <p:cNvCxnSpPr>
            <a:cxnSpLocks/>
          </p:cNvCxnSpPr>
          <p:nvPr/>
        </p:nvCxnSpPr>
        <p:spPr>
          <a:xfrm>
            <a:off x="0" y="104483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ustomShape 2">
            <a:extLst>
              <a:ext uri="{FF2B5EF4-FFF2-40B4-BE49-F238E27FC236}">
                <a16:creationId xmlns="" xmlns:a16="http://schemas.microsoft.com/office/drawing/2014/main" id="{8B6258EE-7AF3-350D-05A5-0ABBEB5BB1AE}"/>
              </a:ext>
            </a:extLst>
          </p:cNvPr>
          <p:cNvSpPr/>
          <p:nvPr/>
        </p:nvSpPr>
        <p:spPr>
          <a:xfrm>
            <a:off x="416399" y="5626341"/>
            <a:ext cx="11359200" cy="710880"/>
          </a:xfrm>
          <a:prstGeom prst="rect">
            <a:avLst/>
          </a:prstGeom>
          <a:noFill/>
          <a:ln>
            <a:noFill/>
          </a:ln>
        </p:spPr>
        <p:style>
          <a:lnRef idx="0">
            <a:scrgbClr r="0" g="0" b="0"/>
          </a:lnRef>
          <a:fillRef idx="0">
            <a:scrgbClr r="0" g="0" b="0"/>
          </a:fillRef>
          <a:effectRef idx="0">
            <a:scrgbClr r="0" g="0" b="0"/>
          </a:effectRef>
          <a:fontRef idx="minor"/>
        </p:style>
        <p:txBody>
          <a:bodyPr lIns="120000" tIns="121920" rIns="120000" bIns="121920"/>
          <a:lstStyle/>
          <a:p>
            <a:pPr>
              <a:lnSpc>
                <a:spcPct val="105000"/>
              </a:lnSpc>
            </a:pPr>
            <a:r>
              <a:rPr lang="en-IN" sz="2267" spc="-1" dirty="0">
                <a:solidFill>
                  <a:srgbClr val="FF0000"/>
                </a:solidFill>
                <a:latin typeface="Neue Haas Grotesk Text Pro (Headings)"/>
                <a:ea typeface="Arial"/>
              </a:rPr>
              <a:t>Liquidity is not evenly spread across all banks; only a few banks have surplus funds.</a:t>
            </a:r>
            <a:endParaRPr lang="en-IN" sz="2267" spc="-1" dirty="0">
              <a:latin typeface="Neue Haas Grotesk Text Pro (Headings)"/>
            </a:endParaRPr>
          </a:p>
        </p:txBody>
      </p:sp>
      <p:sp>
        <p:nvSpPr>
          <p:cNvPr id="3" name="CustomShape 3">
            <a:extLst>
              <a:ext uri="{FF2B5EF4-FFF2-40B4-BE49-F238E27FC236}">
                <a16:creationId xmlns="" xmlns:a16="http://schemas.microsoft.com/office/drawing/2014/main" id="{F6E379F1-D990-9793-CE7F-E38B8641DEE5}"/>
              </a:ext>
            </a:extLst>
          </p:cNvPr>
          <p:cNvSpPr/>
          <p:nvPr/>
        </p:nvSpPr>
        <p:spPr>
          <a:xfrm>
            <a:off x="6168425" y="5214010"/>
            <a:ext cx="3793440" cy="313920"/>
          </a:xfrm>
          <a:prstGeom prst="rect">
            <a:avLst/>
          </a:prstGeom>
          <a:noFill/>
          <a:ln>
            <a:noFill/>
          </a:ln>
        </p:spPr>
        <p:style>
          <a:lnRef idx="0">
            <a:scrgbClr r="0" g="0" b="0"/>
          </a:lnRef>
          <a:fillRef idx="0">
            <a:scrgbClr r="0" g="0" b="0"/>
          </a:fillRef>
          <a:effectRef idx="0">
            <a:scrgbClr r="0" g="0" b="0"/>
          </a:effectRef>
          <a:fontRef idx="minor"/>
        </p:style>
        <p:txBody>
          <a:bodyPr tIns="121920" bIns="121920"/>
          <a:lstStyle/>
          <a:p>
            <a:pPr>
              <a:lnSpc>
                <a:spcPct val="100000"/>
              </a:lnSpc>
            </a:pPr>
            <a:r>
              <a:rPr lang="en-IN" sz="1200" spc="-1" dirty="0">
                <a:solidFill>
                  <a:srgbClr val="000000"/>
                </a:solidFill>
                <a:latin typeface="Arial"/>
                <a:ea typeface="Arial"/>
              </a:rPr>
              <a:t>Note: Negative values indicate surplus liquidity.</a:t>
            </a:r>
            <a:endParaRPr lang="en-IN" sz="1200" spc="-1" dirty="0">
              <a:latin typeface="Arial"/>
            </a:endParaRPr>
          </a:p>
        </p:txBody>
      </p:sp>
      <p:pic>
        <p:nvPicPr>
          <p:cNvPr id="6" name="Google Shape;146;p32">
            <a:extLst>
              <a:ext uri="{FF2B5EF4-FFF2-40B4-BE49-F238E27FC236}">
                <a16:creationId xmlns="" xmlns:a16="http://schemas.microsoft.com/office/drawing/2014/main" id="{5C7EDC65-AF07-5DCC-E3B9-7A1419388242}"/>
              </a:ext>
            </a:extLst>
          </p:cNvPr>
          <p:cNvPicPr/>
          <p:nvPr/>
        </p:nvPicPr>
        <p:blipFill>
          <a:blip r:embed="rId3"/>
          <a:stretch/>
        </p:blipFill>
        <p:spPr>
          <a:xfrm>
            <a:off x="6168425" y="1314966"/>
            <a:ext cx="5754720" cy="3800633"/>
          </a:xfrm>
          <a:prstGeom prst="rect">
            <a:avLst/>
          </a:prstGeom>
          <a:ln>
            <a:noFill/>
          </a:ln>
        </p:spPr>
      </p:pic>
      <p:pic>
        <p:nvPicPr>
          <p:cNvPr id="7" name="Google Shape;147;p32">
            <a:extLst>
              <a:ext uri="{FF2B5EF4-FFF2-40B4-BE49-F238E27FC236}">
                <a16:creationId xmlns="" xmlns:a16="http://schemas.microsoft.com/office/drawing/2014/main" id="{220237FD-C6F6-045B-DD23-012152C93AC6}"/>
              </a:ext>
            </a:extLst>
          </p:cNvPr>
          <p:cNvPicPr/>
          <p:nvPr/>
        </p:nvPicPr>
        <p:blipFill>
          <a:blip r:embed="rId4"/>
          <a:stretch/>
        </p:blipFill>
        <p:spPr>
          <a:xfrm>
            <a:off x="286025" y="1325526"/>
            <a:ext cx="5724960" cy="3780043"/>
          </a:xfrm>
          <a:prstGeom prst="rect">
            <a:avLst/>
          </a:prstGeom>
          <a:ln>
            <a:noFill/>
          </a:ln>
        </p:spPr>
      </p:pic>
    </p:spTree>
    <p:extLst>
      <p:ext uri="{BB962C8B-B14F-4D97-AF65-F5344CB8AC3E}">
        <p14:creationId xmlns:p14="http://schemas.microsoft.com/office/powerpoint/2010/main" val="2639025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59;p14">
            <a:extLst>
              <a:ext uri="{FF2B5EF4-FFF2-40B4-BE49-F238E27FC236}">
                <a16:creationId xmlns="" xmlns:a16="http://schemas.microsoft.com/office/drawing/2014/main" id="{AA463ED8-5E5E-EF90-AA63-2F8525C38BC2}"/>
              </a:ext>
            </a:extLst>
          </p:cNvPr>
          <p:cNvSpPr txBox="1">
            <a:spLocks noGrp="1"/>
          </p:cNvSpPr>
          <p:nvPr>
            <p:ph type="title"/>
          </p:nvPr>
        </p:nvSpPr>
        <p:spPr>
          <a:xfrm>
            <a:off x="0" y="-2"/>
            <a:ext cx="12191998" cy="1044833"/>
          </a:xfrm>
          <a:prstGeom prst="rect">
            <a:avLst/>
          </a:prstGeom>
          <a:solidFill>
            <a:srgbClr val="66CCFF"/>
          </a:solidFill>
        </p:spPr>
        <p:txBody>
          <a:bodyPr spcFirstLastPara="1" vert="horz" wrap="square" lIns="121900" tIns="121900" rIns="121900" bIns="121900" rtlCol="0" anchor="t" anchorCtr="0">
            <a:noAutofit/>
          </a:bodyPr>
          <a:lstStyle/>
          <a:p>
            <a:pPr algn="ctr">
              <a:buSzPts val="1100"/>
            </a:pPr>
            <a:r>
              <a:rPr lang="en-US" sz="2400" dirty="0"/>
              <a:t/>
            </a:r>
            <a:br>
              <a:rPr lang="en-US" sz="2400" dirty="0"/>
            </a:br>
            <a:r>
              <a:rPr lang="en-US" sz="3200" dirty="0"/>
              <a:t>Robust credit growth despite rise in interest rates</a:t>
            </a:r>
            <a:r>
              <a:rPr lang="en-US" sz="2400" dirty="0"/>
              <a:t/>
            </a:r>
            <a:br>
              <a:rPr lang="en-US" sz="2400" dirty="0"/>
            </a:br>
            <a:endParaRPr lang="en-US" sz="2400" dirty="0"/>
          </a:p>
        </p:txBody>
      </p:sp>
      <p:cxnSp>
        <p:nvCxnSpPr>
          <p:cNvPr id="8" name="Straight Connector 7">
            <a:extLst>
              <a:ext uri="{FF2B5EF4-FFF2-40B4-BE49-F238E27FC236}">
                <a16:creationId xmlns="" xmlns:a16="http://schemas.microsoft.com/office/drawing/2014/main" id="{1EF7D85B-28D1-A60E-8C58-736F9393EA50}"/>
              </a:ext>
            </a:extLst>
          </p:cNvPr>
          <p:cNvCxnSpPr>
            <a:cxnSpLocks/>
          </p:cNvCxnSpPr>
          <p:nvPr/>
        </p:nvCxnSpPr>
        <p:spPr>
          <a:xfrm>
            <a:off x="0" y="104483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Google Shape;154;p33">
            <a:extLst>
              <a:ext uri="{FF2B5EF4-FFF2-40B4-BE49-F238E27FC236}">
                <a16:creationId xmlns="" xmlns:a16="http://schemas.microsoft.com/office/drawing/2014/main" id="{6A286CDF-846F-CB9E-12A7-C05E4BBAF506}"/>
              </a:ext>
            </a:extLst>
          </p:cNvPr>
          <p:cNvPicPr/>
          <p:nvPr/>
        </p:nvPicPr>
        <p:blipFill rotWithShape="1">
          <a:blip r:embed="rId3"/>
          <a:srcRect l="2863" t="3542" r="2061" b="5629"/>
          <a:stretch/>
        </p:blipFill>
        <p:spPr>
          <a:xfrm>
            <a:off x="1213164" y="1131684"/>
            <a:ext cx="8709434" cy="3562230"/>
          </a:xfrm>
          <a:prstGeom prst="rect">
            <a:avLst/>
          </a:prstGeom>
          <a:ln>
            <a:noFill/>
          </a:ln>
        </p:spPr>
      </p:pic>
      <p:sp>
        <p:nvSpPr>
          <p:cNvPr id="3" name="CustomShape 2">
            <a:extLst>
              <a:ext uri="{FF2B5EF4-FFF2-40B4-BE49-F238E27FC236}">
                <a16:creationId xmlns="" xmlns:a16="http://schemas.microsoft.com/office/drawing/2014/main" id="{41BB4E9E-6461-D179-F92A-14DACC938F69}"/>
              </a:ext>
            </a:extLst>
          </p:cNvPr>
          <p:cNvSpPr/>
          <p:nvPr/>
        </p:nvSpPr>
        <p:spPr>
          <a:xfrm>
            <a:off x="0" y="4693920"/>
            <a:ext cx="12192000" cy="2250240"/>
          </a:xfrm>
          <a:prstGeom prst="rect">
            <a:avLst/>
          </a:prstGeom>
          <a:noFill/>
          <a:ln>
            <a:noFill/>
          </a:ln>
        </p:spPr>
        <p:style>
          <a:lnRef idx="0">
            <a:scrgbClr r="0" g="0" b="0"/>
          </a:lnRef>
          <a:fillRef idx="0">
            <a:scrgbClr r="0" g="0" b="0"/>
          </a:fillRef>
          <a:effectRef idx="0">
            <a:scrgbClr r="0" g="0" b="0"/>
          </a:effectRef>
          <a:fontRef idx="minor"/>
        </p:style>
        <p:txBody>
          <a:bodyPr lIns="120000" tIns="121920" rIns="120000" bIns="121920"/>
          <a:lstStyle/>
          <a:p>
            <a:pPr marL="609585" indent="-405110">
              <a:lnSpc>
                <a:spcPct val="115000"/>
              </a:lnSpc>
              <a:buClr>
                <a:srgbClr val="FF0000"/>
              </a:buClr>
              <a:buFont typeface="Arial"/>
              <a:buChar char="●"/>
            </a:pPr>
            <a:r>
              <a:rPr lang="en-IN" sz="1600" spc="-1" dirty="0">
                <a:solidFill>
                  <a:srgbClr val="595959"/>
                </a:solidFill>
                <a:latin typeface="Neue Haas Grotesk Text Pro (Headings)"/>
                <a:ea typeface="Arial"/>
              </a:rPr>
              <a:t>In FY 2022-23, non-food bank credit grew by 15.4 percent despite 250 basis points rise in repo rate.</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FF0000"/>
                </a:solidFill>
                <a:latin typeface="Neue Haas Grotesk Text Pro (Headings)"/>
                <a:ea typeface="Arial"/>
              </a:rPr>
              <a:t>Credit to large industries as a share of GDP has seen a consistent decline since 2013-14. The ratio has declined from 18.2 percent in 2013-14 to 9.1 percent in 2022-23.</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595959"/>
                </a:solidFill>
                <a:latin typeface="Neue Haas Grotesk Text Pro (Headings)"/>
                <a:ea typeface="Arial"/>
              </a:rPr>
              <a:t>Personal loans and loans to services have been the major components of growth in non-food credit.</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595959"/>
                </a:solidFill>
                <a:latin typeface="Neue Haas Grotesk Text Pro (Headings)"/>
                <a:ea typeface="Arial"/>
              </a:rPr>
              <a:t>High credit growth continues in FY 24: Non-food bank credit grew by more than 16.3 per cent in June 2023.</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595959"/>
                </a:solidFill>
                <a:latin typeface="Neue Haas Grotesk Text Pro (Headings)"/>
                <a:ea typeface="Arial"/>
              </a:rPr>
              <a:t>Credit growth continues to surpass deposit growth. As on July 14, credit growth at 20 percent exceeded deposit growth at 13.2 percent.</a:t>
            </a:r>
            <a:endParaRPr lang="en-IN" sz="1600" spc="-1" dirty="0">
              <a:latin typeface="Neue Haas Grotesk Text Pro (Headings)"/>
            </a:endParaRPr>
          </a:p>
        </p:txBody>
      </p:sp>
    </p:spTree>
    <p:extLst>
      <p:ext uri="{BB962C8B-B14F-4D97-AF65-F5344CB8AC3E}">
        <p14:creationId xmlns:p14="http://schemas.microsoft.com/office/powerpoint/2010/main" val="2157688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59;p14">
            <a:extLst>
              <a:ext uri="{FF2B5EF4-FFF2-40B4-BE49-F238E27FC236}">
                <a16:creationId xmlns="" xmlns:a16="http://schemas.microsoft.com/office/drawing/2014/main" id="{AA463ED8-5E5E-EF90-AA63-2F8525C38BC2}"/>
              </a:ext>
            </a:extLst>
          </p:cNvPr>
          <p:cNvSpPr txBox="1">
            <a:spLocks noGrp="1"/>
          </p:cNvSpPr>
          <p:nvPr>
            <p:ph type="title"/>
          </p:nvPr>
        </p:nvSpPr>
        <p:spPr>
          <a:xfrm>
            <a:off x="0" y="-2"/>
            <a:ext cx="12191998" cy="1044833"/>
          </a:xfrm>
          <a:prstGeom prst="rect">
            <a:avLst/>
          </a:prstGeom>
          <a:solidFill>
            <a:srgbClr val="66CCFF"/>
          </a:solidFill>
        </p:spPr>
        <p:txBody>
          <a:bodyPr spcFirstLastPara="1" vert="horz" wrap="square" lIns="121900" tIns="121900" rIns="121900" bIns="121900" rtlCol="0" anchor="t" anchorCtr="0">
            <a:noAutofit/>
          </a:bodyPr>
          <a:lstStyle/>
          <a:p>
            <a:pPr algn="ctr">
              <a:buSzPts val="1100"/>
            </a:pPr>
            <a:r>
              <a:rPr lang="en-US" sz="2400" dirty="0"/>
              <a:t/>
            </a:r>
            <a:br>
              <a:rPr lang="en-US" sz="2400" dirty="0"/>
            </a:br>
            <a:r>
              <a:rPr lang="en-US" sz="2400" dirty="0"/>
              <a:t>Public sector banks and private sector banks NPAs are declining and converging</a:t>
            </a:r>
          </a:p>
        </p:txBody>
      </p:sp>
      <p:cxnSp>
        <p:nvCxnSpPr>
          <p:cNvPr id="8" name="Straight Connector 7">
            <a:extLst>
              <a:ext uri="{FF2B5EF4-FFF2-40B4-BE49-F238E27FC236}">
                <a16:creationId xmlns="" xmlns:a16="http://schemas.microsoft.com/office/drawing/2014/main" id="{1EF7D85B-28D1-A60E-8C58-736F9393EA50}"/>
              </a:ext>
            </a:extLst>
          </p:cNvPr>
          <p:cNvCxnSpPr>
            <a:cxnSpLocks/>
          </p:cNvCxnSpPr>
          <p:nvPr/>
        </p:nvCxnSpPr>
        <p:spPr>
          <a:xfrm>
            <a:off x="0" y="104483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Google Shape;162;p34">
            <a:extLst>
              <a:ext uri="{FF2B5EF4-FFF2-40B4-BE49-F238E27FC236}">
                <a16:creationId xmlns="" xmlns:a16="http://schemas.microsoft.com/office/drawing/2014/main" id="{062274AB-393D-10F4-18AA-E91ED4CC9CCD}"/>
              </a:ext>
            </a:extLst>
          </p:cNvPr>
          <p:cNvPicPr/>
          <p:nvPr/>
        </p:nvPicPr>
        <p:blipFill>
          <a:blip r:embed="rId3"/>
          <a:stretch/>
        </p:blipFill>
        <p:spPr>
          <a:xfrm>
            <a:off x="2216455" y="1158311"/>
            <a:ext cx="6984000" cy="4321440"/>
          </a:xfrm>
          <a:prstGeom prst="rect">
            <a:avLst/>
          </a:prstGeom>
          <a:ln>
            <a:noFill/>
          </a:ln>
        </p:spPr>
      </p:pic>
      <p:sp>
        <p:nvSpPr>
          <p:cNvPr id="3" name="CustomShape 3">
            <a:extLst>
              <a:ext uri="{FF2B5EF4-FFF2-40B4-BE49-F238E27FC236}">
                <a16:creationId xmlns="" xmlns:a16="http://schemas.microsoft.com/office/drawing/2014/main" id="{BB5D4290-92B7-3782-B593-987429F69809}"/>
              </a:ext>
            </a:extLst>
          </p:cNvPr>
          <p:cNvSpPr/>
          <p:nvPr/>
        </p:nvSpPr>
        <p:spPr>
          <a:xfrm>
            <a:off x="313851" y="5474543"/>
            <a:ext cx="11878147" cy="1361760"/>
          </a:xfrm>
          <a:prstGeom prst="rect">
            <a:avLst/>
          </a:prstGeom>
          <a:noFill/>
          <a:ln>
            <a:noFill/>
          </a:ln>
        </p:spPr>
        <p:style>
          <a:lnRef idx="0">
            <a:scrgbClr r="0" g="0" b="0"/>
          </a:lnRef>
          <a:fillRef idx="0">
            <a:scrgbClr r="0" g="0" b="0"/>
          </a:fillRef>
          <a:effectRef idx="0">
            <a:scrgbClr r="0" g="0" b="0"/>
          </a:effectRef>
          <a:fontRef idx="minor"/>
        </p:style>
        <p:txBody>
          <a:bodyPr lIns="120000" tIns="121920" rIns="120000" bIns="121920"/>
          <a:lstStyle/>
          <a:p>
            <a:pPr marL="609585" indent="-405110">
              <a:lnSpc>
                <a:spcPct val="115000"/>
              </a:lnSpc>
              <a:buClr>
                <a:srgbClr val="FF0000"/>
              </a:buClr>
              <a:buFont typeface="Arial"/>
              <a:buChar char="●"/>
            </a:pPr>
            <a:r>
              <a:rPr lang="en-IN" sz="1600" spc="-1" dirty="0">
                <a:solidFill>
                  <a:srgbClr val="000000"/>
                </a:solidFill>
                <a:latin typeface="Neue Haas Grotesk Text Pro (Headings)"/>
                <a:ea typeface="Arial"/>
              </a:rPr>
              <a:t>Gross non-performing assets (GNPA) ratio continue declining, falling to a 10-year low of 3.9 per cent in March 2023.</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000000"/>
                </a:solidFill>
                <a:latin typeface="Neue Haas Grotesk Text Pro (Headings)"/>
                <a:ea typeface="Arial"/>
              </a:rPr>
              <a:t>This is a sharp decline from 11 percent GNPA ratio in June 2018.</a:t>
            </a:r>
            <a:endParaRPr lang="en-IN" sz="1600" spc="-1" dirty="0">
              <a:latin typeface="Neue Haas Grotesk Text Pro (Headings)"/>
            </a:endParaRPr>
          </a:p>
          <a:p>
            <a:pPr marL="609585" indent="-405110">
              <a:lnSpc>
                <a:spcPct val="115000"/>
              </a:lnSpc>
              <a:buClr>
                <a:srgbClr val="FF0000"/>
              </a:buClr>
              <a:buFont typeface="Arial"/>
              <a:buChar char="●"/>
            </a:pPr>
            <a:r>
              <a:rPr lang="en-IN" sz="1600" spc="-1" dirty="0">
                <a:solidFill>
                  <a:srgbClr val="000000"/>
                </a:solidFill>
                <a:latin typeface="Neue Haas Grotesk Text Pro (Headings)"/>
                <a:ea typeface="Arial"/>
              </a:rPr>
              <a:t>In particular, public sector banks GNPA ratio declined from 14.64 percent in June 2018 to 5 percent in March 2023.</a:t>
            </a:r>
            <a:endParaRPr lang="en-IN" sz="1600" spc="-1" dirty="0">
              <a:latin typeface="Neue Haas Grotesk Text Pro (Headings)"/>
            </a:endParaRPr>
          </a:p>
        </p:txBody>
      </p:sp>
    </p:spTree>
    <p:extLst>
      <p:ext uri="{BB962C8B-B14F-4D97-AF65-F5344CB8AC3E}">
        <p14:creationId xmlns:p14="http://schemas.microsoft.com/office/powerpoint/2010/main" val="546125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59;p14">
            <a:extLst>
              <a:ext uri="{FF2B5EF4-FFF2-40B4-BE49-F238E27FC236}">
                <a16:creationId xmlns="" xmlns:a16="http://schemas.microsoft.com/office/drawing/2014/main" id="{AA463ED8-5E5E-EF90-AA63-2F8525C38BC2}"/>
              </a:ext>
            </a:extLst>
          </p:cNvPr>
          <p:cNvSpPr txBox="1">
            <a:spLocks noGrp="1"/>
          </p:cNvSpPr>
          <p:nvPr>
            <p:ph type="title"/>
          </p:nvPr>
        </p:nvSpPr>
        <p:spPr>
          <a:xfrm>
            <a:off x="0" y="-2"/>
            <a:ext cx="12191998" cy="1044833"/>
          </a:xfrm>
          <a:prstGeom prst="rect">
            <a:avLst/>
          </a:prstGeom>
          <a:solidFill>
            <a:srgbClr val="66CCFF"/>
          </a:solidFill>
        </p:spPr>
        <p:txBody>
          <a:bodyPr spcFirstLastPara="1" vert="horz" wrap="square" lIns="121900" tIns="121900" rIns="121900" bIns="121900" rtlCol="0" anchor="t" anchorCtr="0">
            <a:noAutofit/>
          </a:bodyPr>
          <a:lstStyle/>
          <a:p>
            <a:pPr algn="ctr">
              <a:buSzPts val="1100"/>
            </a:pPr>
            <a:r>
              <a:rPr lang="en-US" sz="1100" dirty="0"/>
              <a:t/>
            </a:r>
            <a:br>
              <a:rPr lang="en-US" sz="1100" dirty="0"/>
            </a:br>
            <a:r>
              <a:rPr lang="en-US" sz="2400" dirty="0"/>
              <a:t>Buoyant capital market led by FPI net buying since March, now adversely affected by Fed rate hike &amp; recent Fitch downgrading of US sovereign debt</a:t>
            </a:r>
            <a:br>
              <a:rPr lang="en-US" sz="2400" dirty="0"/>
            </a:br>
            <a:endParaRPr lang="en-US" sz="2400" dirty="0"/>
          </a:p>
        </p:txBody>
      </p:sp>
      <p:cxnSp>
        <p:nvCxnSpPr>
          <p:cNvPr id="8" name="Straight Connector 7">
            <a:extLst>
              <a:ext uri="{FF2B5EF4-FFF2-40B4-BE49-F238E27FC236}">
                <a16:creationId xmlns="" xmlns:a16="http://schemas.microsoft.com/office/drawing/2014/main" id="{1EF7D85B-28D1-A60E-8C58-736F9393EA50}"/>
              </a:ext>
            </a:extLst>
          </p:cNvPr>
          <p:cNvCxnSpPr>
            <a:cxnSpLocks/>
          </p:cNvCxnSpPr>
          <p:nvPr/>
        </p:nvCxnSpPr>
        <p:spPr>
          <a:xfrm>
            <a:off x="0" y="104483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ustomShape 2">
            <a:extLst>
              <a:ext uri="{FF2B5EF4-FFF2-40B4-BE49-F238E27FC236}">
                <a16:creationId xmlns="" xmlns:a16="http://schemas.microsoft.com/office/drawing/2014/main" id="{CA41F497-B20D-586E-6C27-87979C8B1EEC}"/>
              </a:ext>
            </a:extLst>
          </p:cNvPr>
          <p:cNvSpPr/>
          <p:nvPr/>
        </p:nvSpPr>
        <p:spPr>
          <a:xfrm>
            <a:off x="135804" y="4757758"/>
            <a:ext cx="12056196" cy="1921440"/>
          </a:xfrm>
          <a:prstGeom prst="rect">
            <a:avLst/>
          </a:prstGeom>
          <a:noFill/>
          <a:ln>
            <a:noFill/>
          </a:ln>
        </p:spPr>
        <p:style>
          <a:lnRef idx="0">
            <a:scrgbClr r="0" g="0" b="0"/>
          </a:lnRef>
          <a:fillRef idx="0">
            <a:scrgbClr r="0" g="0" b="0"/>
          </a:fillRef>
          <a:effectRef idx="0">
            <a:scrgbClr r="0" g="0" b="0"/>
          </a:effectRef>
          <a:fontRef idx="minor"/>
        </p:style>
        <p:txBody>
          <a:bodyPr lIns="120000" tIns="121920" rIns="120000" bIns="121920"/>
          <a:lstStyle/>
          <a:p>
            <a:pPr marL="609585" indent="-405110">
              <a:lnSpc>
                <a:spcPct val="115000"/>
              </a:lnSpc>
              <a:buClr>
                <a:srgbClr val="000000"/>
              </a:buClr>
              <a:buFont typeface="Arial"/>
              <a:buChar char="●"/>
            </a:pPr>
            <a:r>
              <a:rPr lang="en-IN" sz="1600" spc="-1" dirty="0">
                <a:solidFill>
                  <a:srgbClr val="000000"/>
                </a:solidFill>
                <a:latin typeface="Neue Haas Grotesk Text Pro (Headings)"/>
                <a:ea typeface="Arial"/>
              </a:rPr>
              <a:t>NSE Nifty 50 registered positive returns in recent months due to moderation in global inflation, though it has declined during the past week due to downgrade of US sovereign debt by Fitch.</a:t>
            </a:r>
            <a:endParaRPr lang="en-IN" sz="1600" spc="-1" dirty="0">
              <a:latin typeface="Neue Haas Grotesk Text Pro (Headings)"/>
            </a:endParaRPr>
          </a:p>
          <a:p>
            <a:pPr marL="609585" indent="-405110">
              <a:lnSpc>
                <a:spcPct val="115000"/>
              </a:lnSpc>
              <a:buClr>
                <a:srgbClr val="000000"/>
              </a:buClr>
              <a:buFont typeface="Arial"/>
              <a:buChar char="●"/>
            </a:pPr>
            <a:r>
              <a:rPr lang="en-IN" sz="1600" spc="-1" dirty="0">
                <a:solidFill>
                  <a:srgbClr val="000000"/>
                </a:solidFill>
                <a:latin typeface="Neue Haas Grotesk Text Pro (Headings)"/>
                <a:ea typeface="Arial"/>
              </a:rPr>
              <a:t>FPIs were net buyers for the fifth month in row. Though less than the net investment in June 2023, FPIs net investment was as much as USD 5.67 billion in July.</a:t>
            </a:r>
            <a:endParaRPr lang="en-IN" sz="1600" spc="-1" dirty="0">
              <a:latin typeface="Neue Haas Grotesk Text Pro (Headings)"/>
            </a:endParaRPr>
          </a:p>
          <a:p>
            <a:pPr marL="609585" indent="-405110">
              <a:lnSpc>
                <a:spcPct val="115000"/>
              </a:lnSpc>
              <a:buClr>
                <a:srgbClr val="000000"/>
              </a:buClr>
              <a:buFont typeface="Arial"/>
              <a:buChar char="●"/>
            </a:pPr>
            <a:r>
              <a:rPr lang="en-IN" sz="1600" spc="-1" dirty="0">
                <a:solidFill>
                  <a:srgbClr val="000000"/>
                </a:solidFill>
                <a:latin typeface="Neue Haas Grotesk Text Pro (Headings)"/>
                <a:ea typeface="Arial"/>
              </a:rPr>
              <a:t>The 25 bps rate hike by the Fed on July 28  and the recent downgrade of US sovereign debt by Fitch has adversely affected FPI buying in the last week of July and early August.</a:t>
            </a:r>
            <a:endParaRPr lang="en-IN" sz="1600" spc="-1" dirty="0">
              <a:latin typeface="Neue Haas Grotesk Text Pro (Headings)"/>
            </a:endParaRPr>
          </a:p>
          <a:p>
            <a:pPr marL="609585" indent="-303352">
              <a:lnSpc>
                <a:spcPct val="115000"/>
              </a:lnSpc>
            </a:pPr>
            <a:endParaRPr lang="en-IN" sz="1600" spc="-1" dirty="0">
              <a:latin typeface="Arial"/>
            </a:endParaRPr>
          </a:p>
        </p:txBody>
      </p:sp>
      <p:pic>
        <p:nvPicPr>
          <p:cNvPr id="3" name="Google Shape;169;p35">
            <a:extLst>
              <a:ext uri="{FF2B5EF4-FFF2-40B4-BE49-F238E27FC236}">
                <a16:creationId xmlns="" xmlns:a16="http://schemas.microsoft.com/office/drawing/2014/main" id="{427C8B71-A6D9-315E-DA76-BEEBBDC1AD19}"/>
              </a:ext>
            </a:extLst>
          </p:cNvPr>
          <p:cNvPicPr/>
          <p:nvPr/>
        </p:nvPicPr>
        <p:blipFill>
          <a:blip r:embed="rId3"/>
          <a:stretch/>
        </p:blipFill>
        <p:spPr>
          <a:xfrm>
            <a:off x="206161" y="1113843"/>
            <a:ext cx="5696698" cy="3643911"/>
          </a:xfrm>
          <a:prstGeom prst="rect">
            <a:avLst/>
          </a:prstGeom>
          <a:ln>
            <a:noFill/>
          </a:ln>
        </p:spPr>
      </p:pic>
      <p:pic>
        <p:nvPicPr>
          <p:cNvPr id="6" name="Google Shape;170;p35">
            <a:extLst>
              <a:ext uri="{FF2B5EF4-FFF2-40B4-BE49-F238E27FC236}">
                <a16:creationId xmlns="" xmlns:a16="http://schemas.microsoft.com/office/drawing/2014/main" id="{8C3C6D36-D823-017F-6C67-97615C9C87A3}"/>
              </a:ext>
            </a:extLst>
          </p:cNvPr>
          <p:cNvPicPr/>
          <p:nvPr/>
        </p:nvPicPr>
        <p:blipFill>
          <a:blip r:embed="rId4"/>
          <a:stretch/>
        </p:blipFill>
        <p:spPr>
          <a:xfrm>
            <a:off x="5973215" y="1113843"/>
            <a:ext cx="6012623" cy="3643910"/>
          </a:xfrm>
          <a:prstGeom prst="rect">
            <a:avLst/>
          </a:prstGeom>
          <a:ln>
            <a:noFill/>
          </a:ln>
        </p:spPr>
      </p:pic>
    </p:spTree>
    <p:extLst>
      <p:ext uri="{BB962C8B-B14F-4D97-AF65-F5344CB8AC3E}">
        <p14:creationId xmlns:p14="http://schemas.microsoft.com/office/powerpoint/2010/main" val="1892536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122;p23">
            <a:extLst>
              <a:ext uri="{FF2B5EF4-FFF2-40B4-BE49-F238E27FC236}">
                <a16:creationId xmlns="" xmlns:a16="http://schemas.microsoft.com/office/drawing/2014/main" id="{2069705C-8C3F-01B0-2508-72F7A1E96714}"/>
              </a:ext>
            </a:extLst>
          </p:cNvPr>
          <p:cNvSpPr txBox="1">
            <a:spLocks noGrp="1"/>
          </p:cNvSpPr>
          <p:nvPr>
            <p:ph type="title"/>
          </p:nvPr>
        </p:nvSpPr>
        <p:spPr>
          <a:xfrm>
            <a:off x="1" y="14632"/>
            <a:ext cx="12191998" cy="1062087"/>
          </a:xfrm>
          <a:prstGeom prst="rect">
            <a:avLst/>
          </a:prstGeom>
          <a:solidFill>
            <a:srgbClr val="66CCFF"/>
          </a:solidFill>
        </p:spPr>
        <p:txBody>
          <a:bodyPr spcFirstLastPara="1" vert="horz" wrap="square" lIns="121900" tIns="121900" rIns="121900" bIns="121900" rtlCol="0" anchor="t" anchorCtr="0">
            <a:noAutofit/>
          </a:bodyPr>
          <a:lstStyle/>
          <a:p>
            <a:pPr algn="ctr">
              <a:buSzPts val="990"/>
            </a:pPr>
            <a:r>
              <a:rPr lang="en-GB" sz="1100" dirty="0"/>
              <a:t/>
            </a:r>
            <a:br>
              <a:rPr lang="en-GB" sz="1100" dirty="0"/>
            </a:br>
            <a:r>
              <a:rPr lang="en-US" sz="2600" dirty="0">
                <a:solidFill>
                  <a:srgbClr val="FF0000"/>
                </a:solidFill>
              </a:rPr>
              <a:t>How is India doing?</a:t>
            </a:r>
            <a:br>
              <a:rPr lang="en-US" sz="2600" dirty="0">
                <a:solidFill>
                  <a:srgbClr val="FF0000"/>
                </a:solidFill>
              </a:rPr>
            </a:br>
            <a:r>
              <a:rPr lang="en-US" sz="2600" dirty="0">
                <a:solidFill>
                  <a:srgbClr val="FF0000"/>
                </a:solidFill>
              </a:rPr>
              <a:t>Key takeaways from the panel discussion:</a:t>
            </a:r>
            <a:endParaRPr sz="2600" dirty="0">
              <a:solidFill>
                <a:srgbClr val="FF0000"/>
              </a:solidFill>
            </a:endParaRPr>
          </a:p>
        </p:txBody>
      </p:sp>
      <p:cxnSp>
        <p:nvCxnSpPr>
          <p:cNvPr id="7" name="Straight Connector 6">
            <a:extLst>
              <a:ext uri="{FF2B5EF4-FFF2-40B4-BE49-F238E27FC236}">
                <a16:creationId xmlns="" xmlns:a16="http://schemas.microsoft.com/office/drawing/2014/main" id="{CB90E96D-7B82-910F-9C0F-9F600E10EDC1}"/>
              </a:ext>
            </a:extLst>
          </p:cNvPr>
          <p:cNvCxnSpPr>
            <a:cxnSpLocks/>
          </p:cNvCxnSpPr>
          <p:nvPr/>
        </p:nvCxnSpPr>
        <p:spPr>
          <a:xfrm>
            <a:off x="0" y="1076721"/>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C508A203-FA12-2353-D90C-828736A844DB}"/>
              </a:ext>
            </a:extLst>
          </p:cNvPr>
          <p:cNvSpPr txBox="1"/>
          <p:nvPr/>
        </p:nvSpPr>
        <p:spPr>
          <a:xfrm>
            <a:off x="941560" y="1968774"/>
            <a:ext cx="10139881" cy="2000548"/>
          </a:xfrm>
          <a:prstGeom prst="rect">
            <a:avLst/>
          </a:prstGeom>
          <a:noFill/>
        </p:spPr>
        <p:txBody>
          <a:bodyPr wrap="square">
            <a:spAutoFit/>
          </a:bodyPr>
          <a:lstStyle/>
          <a:p>
            <a:pPr marL="342900" lvl="0" indent="-342900" algn="ctr">
              <a:lnSpc>
                <a:spcPct val="150000"/>
              </a:lnSpc>
              <a:buFont typeface="+mj-lt"/>
              <a:buAutoNum type="alphaUcPeriod"/>
            </a:pPr>
            <a:r>
              <a:rPr lang="en-US" sz="2400" b="1" dirty="0">
                <a:solidFill>
                  <a:srgbClr val="92D050"/>
                </a:solidFill>
                <a:effectLst/>
                <a:latin typeface="Neue Haas Grotesk Text Pro (Headings)"/>
                <a:ea typeface="Calibri" panose="020F0502020204030204" pitchFamily="34" charset="0"/>
                <a:cs typeface="Mangal" panose="02040503050203030202" pitchFamily="18" charset="0"/>
              </a:rPr>
              <a:t>Growth, inflation &amp; balance of payments</a:t>
            </a:r>
          </a:p>
          <a:p>
            <a:pPr marL="342900" lvl="0" indent="-342900" algn="ctr">
              <a:lnSpc>
                <a:spcPct val="150000"/>
              </a:lnSpc>
              <a:buFont typeface="+mj-lt"/>
              <a:buAutoNum type="alphaUcPeriod"/>
            </a:pPr>
            <a:r>
              <a:rPr lang="en-US" sz="2400" b="1" dirty="0">
                <a:solidFill>
                  <a:srgbClr val="92D050"/>
                </a:solidFill>
                <a:latin typeface="Neue Haas Grotesk Text Pro (Headings)"/>
                <a:ea typeface="Calibri" panose="020F0502020204030204" pitchFamily="34" charset="0"/>
                <a:cs typeface="Mangal" panose="02040503050203030202" pitchFamily="18" charset="0"/>
              </a:rPr>
              <a:t>Fiscal Performance</a:t>
            </a:r>
          </a:p>
          <a:p>
            <a:pPr marL="342900" lvl="0" indent="-342900" algn="ctr">
              <a:lnSpc>
                <a:spcPct val="150000"/>
              </a:lnSpc>
              <a:buFont typeface="+mj-lt"/>
              <a:buAutoNum type="alphaUcPeriod"/>
            </a:pPr>
            <a:r>
              <a:rPr lang="en-US" sz="2400" b="1" dirty="0">
                <a:solidFill>
                  <a:srgbClr val="92D050"/>
                </a:solidFill>
                <a:latin typeface="Neue Haas Grotesk Text Pro (Headings)"/>
                <a:ea typeface="Calibri" panose="020F0502020204030204" pitchFamily="34" charset="0"/>
                <a:cs typeface="Mangal" panose="02040503050203030202" pitchFamily="18" charset="0"/>
              </a:rPr>
              <a:t> Monetary policy and financial markets</a:t>
            </a:r>
          </a:p>
          <a:p>
            <a:pPr lvl="0" algn="ctr"/>
            <a:r>
              <a:rPr lang="en-IN" sz="1600" dirty="0">
                <a:effectLst/>
                <a:latin typeface="Neue Haas Grotesk Text Pro (Headings)"/>
                <a:ea typeface="Calibri" panose="020F0502020204030204" pitchFamily="34" charset="0"/>
                <a:cs typeface="Mangal" panose="02040503050203030202" pitchFamily="18" charset="0"/>
              </a:rPr>
              <a:t> </a:t>
            </a:r>
          </a:p>
        </p:txBody>
      </p:sp>
    </p:spTree>
    <p:extLst>
      <p:ext uri="{BB962C8B-B14F-4D97-AF65-F5344CB8AC3E}">
        <p14:creationId xmlns:p14="http://schemas.microsoft.com/office/powerpoint/2010/main" val="12492371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122;p23">
            <a:extLst>
              <a:ext uri="{FF2B5EF4-FFF2-40B4-BE49-F238E27FC236}">
                <a16:creationId xmlns="" xmlns:a16="http://schemas.microsoft.com/office/drawing/2014/main" id="{2069705C-8C3F-01B0-2508-72F7A1E96714}"/>
              </a:ext>
            </a:extLst>
          </p:cNvPr>
          <p:cNvSpPr txBox="1">
            <a:spLocks noGrp="1"/>
          </p:cNvSpPr>
          <p:nvPr>
            <p:ph type="title"/>
          </p:nvPr>
        </p:nvSpPr>
        <p:spPr>
          <a:xfrm>
            <a:off x="1" y="14632"/>
            <a:ext cx="12191998" cy="1062087"/>
          </a:xfrm>
          <a:prstGeom prst="rect">
            <a:avLst/>
          </a:prstGeom>
          <a:solidFill>
            <a:srgbClr val="66CCFF"/>
          </a:solidFill>
        </p:spPr>
        <p:txBody>
          <a:bodyPr spcFirstLastPara="1" vert="horz" wrap="square" lIns="121900" tIns="121900" rIns="121900" bIns="121900" rtlCol="0" anchor="t" anchorCtr="0">
            <a:noAutofit/>
          </a:bodyPr>
          <a:lstStyle/>
          <a:p>
            <a:pPr algn="ctr">
              <a:buSzPts val="990"/>
            </a:pPr>
            <a:r>
              <a:rPr lang="en-GB" sz="2000" dirty="0"/>
              <a:t/>
            </a:r>
            <a:br>
              <a:rPr lang="en-GB" sz="2000" dirty="0"/>
            </a:br>
            <a:r>
              <a:rPr lang="en-US" sz="2600" dirty="0"/>
              <a:t>Growth, inflation &amp; balance of payments</a:t>
            </a:r>
            <a:endParaRPr sz="2600" dirty="0"/>
          </a:p>
        </p:txBody>
      </p:sp>
      <p:cxnSp>
        <p:nvCxnSpPr>
          <p:cNvPr id="7" name="Straight Connector 6">
            <a:extLst>
              <a:ext uri="{FF2B5EF4-FFF2-40B4-BE49-F238E27FC236}">
                <a16:creationId xmlns="" xmlns:a16="http://schemas.microsoft.com/office/drawing/2014/main" id="{CB90E96D-7B82-910F-9C0F-9F600E10EDC1}"/>
              </a:ext>
            </a:extLst>
          </p:cNvPr>
          <p:cNvCxnSpPr>
            <a:cxnSpLocks/>
          </p:cNvCxnSpPr>
          <p:nvPr/>
        </p:nvCxnSpPr>
        <p:spPr>
          <a:xfrm>
            <a:off x="0" y="1076721"/>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0D001B94-B3F5-2CFA-A737-2BF0FF9FC758}"/>
              </a:ext>
            </a:extLst>
          </p:cNvPr>
          <p:cNvSpPr txBox="1"/>
          <p:nvPr/>
        </p:nvSpPr>
        <p:spPr>
          <a:xfrm>
            <a:off x="0" y="1039180"/>
            <a:ext cx="12191999" cy="5909310"/>
          </a:xfrm>
          <a:prstGeom prst="rect">
            <a:avLst/>
          </a:prstGeom>
          <a:noFill/>
        </p:spPr>
        <p:txBody>
          <a:bodyPr wrap="square">
            <a:spAutoFit/>
          </a:bodyPr>
          <a:lstStyle/>
          <a:p>
            <a:pPr marL="342900" lvl="0" indent="-342900">
              <a:buClr>
                <a:srgbClr val="FF0000"/>
              </a:buClr>
              <a:buSzPts val="2000"/>
              <a:buFont typeface="Symbol" panose="05050102010706020507" pitchFamily="18" charset="2"/>
              <a:buChar char=""/>
            </a:pPr>
            <a:r>
              <a:rPr lang="en-US" b="1" dirty="0">
                <a:effectLst/>
                <a:latin typeface="Neue Haas Grotesk Text Pro (Headings)"/>
                <a:ea typeface="Calibri" panose="020F0502020204030204" pitchFamily="34" charset="0"/>
                <a:cs typeface="Mangal" panose="02040503050203030202" pitchFamily="18" charset="0"/>
              </a:rPr>
              <a:t>Slowdown in H2: 2022-23 due to fading base effect + reduced growth of consumption &amp; investment demand</a:t>
            </a:r>
            <a:endParaRPr lang="en-IN" dirty="0">
              <a:effectLst/>
              <a:latin typeface="Neue Haas Grotesk Text Pro (Headings)"/>
              <a:ea typeface="Calibri" panose="020F0502020204030204" pitchFamily="34" charset="0"/>
              <a:cs typeface="Mangal" panose="02040503050203030202" pitchFamily="18" charset="0"/>
            </a:endParaRPr>
          </a:p>
          <a:p>
            <a:pPr marL="800100" lvl="1" indent="-342900">
              <a:buClr>
                <a:srgbClr val="FF0000"/>
              </a:buClr>
              <a:buFont typeface="Calibri" panose="020F0502020204030204" pitchFamily="34" charset="0"/>
              <a:buChar char="-"/>
            </a:pPr>
            <a:r>
              <a:rPr lang="en-US" dirty="0">
                <a:effectLst/>
                <a:latin typeface="Neue Haas Grotesk Text Pro (Headings)"/>
                <a:ea typeface="Calibri" panose="020F0502020204030204" pitchFamily="34" charset="0"/>
                <a:cs typeface="Mangal" panose="02040503050203030202" pitchFamily="18" charset="0"/>
              </a:rPr>
              <a:t>Slowdown seen mainly in services</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Font typeface="Symbol" panose="05050102010706020507" pitchFamily="18" charset="2"/>
              <a:buChar char=""/>
            </a:pPr>
            <a:r>
              <a:rPr lang="en-US" b="1" dirty="0">
                <a:effectLst/>
                <a:latin typeface="Neue Haas Grotesk Text Pro (Headings)"/>
                <a:ea typeface="Calibri" panose="020F0502020204030204" pitchFamily="34" charset="0"/>
                <a:cs typeface="Mangal" panose="02040503050203030202" pitchFamily="18" charset="0"/>
              </a:rPr>
              <a:t>Growth may decline from 7.2% in 2022-3 to 6% </a:t>
            </a:r>
            <a:r>
              <a:rPr lang="en-US" b="1">
                <a:effectLst/>
                <a:latin typeface="Neue Haas Grotesk Text Pro (Headings)"/>
                <a:ea typeface="Calibri" panose="020F0502020204030204" pitchFamily="34" charset="0"/>
                <a:cs typeface="Mangal" panose="02040503050203030202" pitchFamily="18" charset="0"/>
              </a:rPr>
              <a:t>in </a:t>
            </a:r>
            <a:r>
              <a:rPr lang="en-US" b="1" smtClean="0">
                <a:effectLst/>
                <a:latin typeface="Neue Haas Grotesk Text Pro (Headings)"/>
                <a:ea typeface="Calibri" panose="020F0502020204030204" pitchFamily="34" charset="0"/>
                <a:cs typeface="Mangal" panose="02040503050203030202" pitchFamily="18" charset="0"/>
              </a:rPr>
              <a:t>2023-24 </a:t>
            </a:r>
            <a:endParaRPr lang="en-IN" dirty="0">
              <a:effectLst/>
              <a:latin typeface="Neue Haas Grotesk Text Pro (Headings)"/>
              <a:ea typeface="Calibri" panose="020F0502020204030204" pitchFamily="34" charset="0"/>
              <a:cs typeface="Mangal" panose="02040503050203030202" pitchFamily="18" charset="0"/>
            </a:endParaRPr>
          </a:p>
          <a:p>
            <a:pPr marL="800100" lvl="1" indent="-342900">
              <a:buClr>
                <a:srgbClr val="FF0000"/>
              </a:buClr>
              <a:buFont typeface="Calibri" panose="020F0502020204030204" pitchFamily="34" charset="0"/>
              <a:buChar char="-"/>
            </a:pPr>
            <a:r>
              <a:rPr lang="en-US" dirty="0">
                <a:effectLst/>
                <a:latin typeface="Neue Haas Grotesk Text Pro (Headings)"/>
                <a:ea typeface="Calibri" panose="020F0502020204030204" pitchFamily="34" charset="0"/>
                <a:cs typeface="Mangal" panose="02040503050203030202" pitchFamily="18" charset="0"/>
              </a:rPr>
              <a:t>2023-24 Q1 industrial growth buoyant (especially construction &amp; consumer non-durables</a:t>
            </a:r>
            <a:endParaRPr lang="en-IN" dirty="0">
              <a:effectLst/>
              <a:latin typeface="Neue Haas Grotesk Text Pro (Headings)"/>
              <a:ea typeface="Calibri" panose="020F0502020204030204" pitchFamily="34" charset="0"/>
              <a:cs typeface="Mangal" panose="02040503050203030202" pitchFamily="18" charset="0"/>
            </a:endParaRPr>
          </a:p>
          <a:p>
            <a:pPr marL="800100" lvl="1" indent="-342900">
              <a:buClr>
                <a:srgbClr val="FF0000"/>
              </a:buClr>
              <a:buFont typeface="Calibri" panose="020F0502020204030204" pitchFamily="34" charset="0"/>
              <a:buChar char="-"/>
            </a:pPr>
            <a:r>
              <a:rPr lang="en-US" dirty="0">
                <a:effectLst/>
                <a:latin typeface="Neue Haas Grotesk Text Pro (Headings)"/>
                <a:ea typeface="Calibri" panose="020F0502020204030204" pitchFamily="34" charset="0"/>
                <a:cs typeface="Mangal" panose="02040503050203030202" pitchFamily="18" charset="0"/>
              </a:rPr>
              <a:t>However, Q1 agricultural growth muted</a:t>
            </a:r>
            <a:endParaRPr lang="en-IN" dirty="0">
              <a:effectLst/>
              <a:latin typeface="Neue Haas Grotesk Text Pro (Headings)"/>
              <a:ea typeface="Calibri" panose="020F0502020204030204" pitchFamily="34" charset="0"/>
              <a:cs typeface="Mangal" panose="02040503050203030202" pitchFamily="18" charset="0"/>
            </a:endParaRPr>
          </a:p>
          <a:p>
            <a:pPr marL="800100" lvl="1" indent="-342900">
              <a:buClr>
                <a:srgbClr val="FF0000"/>
              </a:buClr>
              <a:buFont typeface="Calibri" panose="020F0502020204030204" pitchFamily="34" charset="0"/>
              <a:buChar char="-"/>
            </a:pPr>
            <a:r>
              <a:rPr lang="en-US" dirty="0">
                <a:effectLst/>
                <a:latin typeface="Neue Haas Grotesk Text Pro (Headings)"/>
                <a:ea typeface="Calibri" panose="020F0502020204030204" pitchFamily="34" charset="0"/>
                <a:cs typeface="Mangal" panose="02040503050203030202" pitchFamily="18" charset="0"/>
              </a:rPr>
              <a:t>Monthly indicators also suggest sluggish Q1 services growth</a:t>
            </a:r>
          </a:p>
          <a:p>
            <a:pPr lvl="0" algn="ctr"/>
            <a:r>
              <a:rPr lang="en-US" dirty="0">
                <a:latin typeface="Neue Haas Grotesk Text Pro (Headings)"/>
                <a:ea typeface="Calibri" panose="020F0502020204030204" pitchFamily="34" charset="0"/>
                <a:cs typeface="Mangal" panose="02040503050203030202" pitchFamily="18" charset="0"/>
              </a:rPr>
              <a:t>-------------------------------------------------------------------------------------------------------------------------------------------------------</a:t>
            </a:r>
          </a:p>
          <a:p>
            <a:pPr marL="342900" lvl="0" indent="-342900">
              <a:buClr>
                <a:srgbClr val="FF0000"/>
              </a:buClr>
              <a:buFont typeface="Symbol" panose="05050102010706020507" pitchFamily="18" charset="2"/>
              <a:buChar char=""/>
            </a:pPr>
            <a:r>
              <a:rPr lang="en-US" b="1" dirty="0">
                <a:effectLst/>
                <a:latin typeface="Neue Haas Grotesk Text Pro (Headings)"/>
                <a:ea typeface="Calibri" panose="020F0502020204030204" pitchFamily="34" charset="0"/>
                <a:cs typeface="Mangal" panose="02040503050203030202" pitchFamily="18" charset="0"/>
              </a:rPr>
              <a:t>Inflation now below RBI tolerance band upper limit of 6%</a:t>
            </a:r>
            <a:endParaRPr lang="en-IN" dirty="0">
              <a:effectLst/>
              <a:latin typeface="Neue Haas Grotesk Text Pro (Headings)"/>
              <a:ea typeface="Calibri" panose="020F0502020204030204" pitchFamily="34" charset="0"/>
              <a:cs typeface="Mangal" panose="02040503050203030202" pitchFamily="18" charset="0"/>
            </a:endParaRPr>
          </a:p>
          <a:p>
            <a:pPr marL="800100" lvl="1" indent="-342900">
              <a:buClr>
                <a:srgbClr val="FF0000"/>
              </a:buClr>
              <a:buFont typeface="Calibri" panose="020F0502020204030204" pitchFamily="34" charset="0"/>
              <a:buChar char="-"/>
            </a:pPr>
            <a:r>
              <a:rPr lang="en-US" dirty="0">
                <a:effectLst/>
                <a:latin typeface="Neue Haas Grotesk Text Pro (Headings)"/>
                <a:ea typeface="Calibri" panose="020F0502020204030204" pitchFamily="34" charset="0"/>
                <a:cs typeface="Mangal" panose="02040503050203030202" pitchFamily="18" charset="0"/>
              </a:rPr>
              <a:t>Broad based decline in food, energy and core inflation</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Font typeface="Symbol" panose="05050102010706020507" pitchFamily="18" charset="2"/>
              <a:buChar char=""/>
            </a:pPr>
            <a:r>
              <a:rPr lang="en-US" b="1" dirty="0">
                <a:effectLst/>
                <a:latin typeface="Neue Haas Grotesk Text Pro (Headings)"/>
                <a:ea typeface="Calibri" panose="020F0502020204030204" pitchFamily="34" charset="0"/>
                <a:cs typeface="Mangal" panose="02040503050203030202" pitchFamily="18" charset="0"/>
              </a:rPr>
              <a:t>Inflation forecast at </a:t>
            </a:r>
            <a:r>
              <a:rPr lang="en-US" b="1" dirty="0" smtClean="0">
                <a:effectLst/>
                <a:latin typeface="Neue Haas Grotesk Text Pro (Headings)"/>
                <a:ea typeface="Calibri" panose="020F0502020204030204" pitchFamily="34" charset="0"/>
                <a:cs typeface="Mangal" panose="02040503050203030202" pitchFamily="18" charset="0"/>
              </a:rPr>
              <a:t>5.1% </a:t>
            </a:r>
            <a:r>
              <a:rPr lang="en-US" b="1" dirty="0">
                <a:effectLst/>
                <a:latin typeface="Neue Haas Grotesk Text Pro (Headings)"/>
                <a:ea typeface="Calibri" panose="020F0502020204030204" pitchFamily="34" charset="0"/>
                <a:cs typeface="Mangal" panose="02040503050203030202" pitchFamily="18" charset="0"/>
              </a:rPr>
              <a:t>for 2023-24</a:t>
            </a:r>
            <a:endParaRPr lang="en-IN" dirty="0">
              <a:effectLst/>
              <a:latin typeface="Neue Haas Grotesk Text Pro (Headings)"/>
              <a:ea typeface="Calibri" panose="020F0502020204030204" pitchFamily="34" charset="0"/>
              <a:cs typeface="Mangal" panose="02040503050203030202" pitchFamily="18" charset="0"/>
            </a:endParaRPr>
          </a:p>
          <a:p>
            <a:pPr algn="ctr"/>
            <a:r>
              <a:rPr lang="en-US" dirty="0">
                <a:latin typeface="Neue Haas Grotesk Text Pro (Headings)"/>
                <a:ea typeface="Calibri" panose="020F0502020204030204" pitchFamily="34" charset="0"/>
                <a:cs typeface="Mangal" panose="02040503050203030202" pitchFamily="18" charset="0"/>
              </a:rPr>
              <a:t>-------------------------------------------------------------------------------------------------------------------------------------------------------</a:t>
            </a:r>
          </a:p>
          <a:p>
            <a:pPr marL="342900" lvl="0" indent="-342900">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Current account deficit contracted to 0.2% GDP in H2: 2022-23 the goods trade deficit fell  &amp; service trade surplus increased</a:t>
            </a:r>
          </a:p>
          <a:p>
            <a:pPr marL="342900" indent="-342900">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CAD started widening again in Q1: 2023-24 as goods trade deficit increased &amp; the services trade surplus contracted</a:t>
            </a:r>
          </a:p>
          <a:p>
            <a:pPr marL="342900" indent="-342900">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Capital inflows declined from $49 billion in HI: 2022-23 to $19 billion in H2: 2022-23, fall in reserve assets &amp; FPI, volatile FDI </a:t>
            </a:r>
          </a:p>
          <a:p>
            <a:pPr marL="342900" lvl="0" indent="-342900">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FDI recovered &amp; FPI peaked in Q1:2023-24</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Nominal exchange </a:t>
            </a: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rate &amp; </a:t>
            </a:r>
            <a:r>
              <a:rPr lang="en-US" b="1" dirty="0">
                <a:solidFill>
                  <a:srgbClr val="000000"/>
                </a:solidFill>
                <a:effectLst/>
                <a:latin typeface="Neue Haas Grotesk Text Pro (Headings)"/>
                <a:ea typeface="Calibri" panose="020F0502020204030204" pitchFamily="34" charset="0"/>
                <a:cs typeface="Mangal" panose="02040503050203030202" pitchFamily="18" charset="0"/>
              </a:rPr>
              <a:t>REER stable during 2022-23 with rising forex reserves, now equal to 10 months imports </a:t>
            </a:r>
            <a:endParaRPr lang="en-IN" dirty="0">
              <a:effectLst/>
              <a:latin typeface="Neue Haas Grotesk Text Pro (Headings)"/>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21030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xmlns=""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122;p23">
            <a:extLst>
              <a:ext uri="{FF2B5EF4-FFF2-40B4-BE49-F238E27FC236}">
                <a16:creationId xmlns:a16="http://schemas.microsoft.com/office/drawing/2014/main" xmlns="" id="{2069705C-8C3F-01B0-2508-72F7A1E96714}"/>
              </a:ext>
            </a:extLst>
          </p:cNvPr>
          <p:cNvSpPr txBox="1">
            <a:spLocks noGrp="1"/>
          </p:cNvSpPr>
          <p:nvPr>
            <p:ph type="title"/>
          </p:nvPr>
        </p:nvSpPr>
        <p:spPr>
          <a:xfrm>
            <a:off x="1" y="14632"/>
            <a:ext cx="12191998" cy="1062087"/>
          </a:xfrm>
          <a:prstGeom prst="rect">
            <a:avLst/>
          </a:prstGeom>
          <a:solidFill>
            <a:srgbClr val="66CCFF"/>
          </a:solidFill>
        </p:spPr>
        <p:txBody>
          <a:bodyPr spcFirstLastPara="1" vert="horz" wrap="square" lIns="121900" tIns="121900" rIns="121900" bIns="121900" rtlCol="0" anchor="t" anchorCtr="0">
            <a:noAutofit/>
          </a:bodyPr>
          <a:lstStyle/>
          <a:p>
            <a:pPr algn="ctr">
              <a:buSzPts val="990"/>
            </a:pPr>
            <a:r>
              <a:rPr lang="en-GB" sz="2000" dirty="0"/>
              <a:t/>
            </a:r>
            <a:br>
              <a:rPr lang="en-GB" sz="2000" dirty="0"/>
            </a:br>
            <a:r>
              <a:rPr lang="en-GB" sz="2600" dirty="0"/>
              <a:t>Fiscal Performance</a:t>
            </a:r>
            <a:endParaRPr sz="2600" dirty="0"/>
          </a:p>
        </p:txBody>
      </p:sp>
      <p:cxnSp>
        <p:nvCxnSpPr>
          <p:cNvPr id="7" name="Straight Connector 6">
            <a:extLst>
              <a:ext uri="{FF2B5EF4-FFF2-40B4-BE49-F238E27FC236}">
                <a16:creationId xmlns:a16="http://schemas.microsoft.com/office/drawing/2014/main" xmlns="" id="{CB90E96D-7B82-910F-9C0F-9F600E10EDC1}"/>
              </a:ext>
            </a:extLst>
          </p:cNvPr>
          <p:cNvCxnSpPr>
            <a:cxnSpLocks/>
          </p:cNvCxnSpPr>
          <p:nvPr/>
        </p:nvCxnSpPr>
        <p:spPr>
          <a:xfrm>
            <a:off x="0" y="1076721"/>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5521EDC3-91E5-D91C-9D46-8F79F74E8F4F}"/>
              </a:ext>
            </a:extLst>
          </p:cNvPr>
          <p:cNvSpPr txBox="1"/>
          <p:nvPr/>
        </p:nvSpPr>
        <p:spPr>
          <a:xfrm>
            <a:off x="0" y="1099636"/>
            <a:ext cx="12191999" cy="5770811"/>
          </a:xfrm>
          <a:prstGeom prst="rect">
            <a:avLst/>
          </a:prstGeom>
          <a:noFill/>
        </p:spPr>
        <p:txBody>
          <a:bodyPr wrap="square">
            <a:spAutoFit/>
          </a:bodyPr>
          <a:lstStyle/>
          <a:p>
            <a:pPr marL="342900" lvl="0" indent="-342900">
              <a:spcAft>
                <a:spcPts val="600"/>
              </a:spcAft>
              <a:buClr>
                <a:srgbClr val="FF0000"/>
              </a:buClr>
              <a:buFont typeface="Symbol" panose="05050102010706020507" pitchFamily="18" charset="2"/>
              <a:buChar char=""/>
            </a:pP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Key </a:t>
            </a:r>
            <a:r>
              <a:rPr lang="en-US" b="1" dirty="0">
                <a:solidFill>
                  <a:srgbClr val="000000"/>
                </a:solidFill>
                <a:effectLst/>
                <a:latin typeface="Neue Haas Grotesk Text Pro (Headings)"/>
                <a:ea typeface="Calibri" panose="020F0502020204030204" pitchFamily="34" charset="0"/>
                <a:cs typeface="Mangal" panose="02040503050203030202" pitchFamily="18" charset="0"/>
              </a:rPr>
              <a:t>features of fiscal performance are buoyant tax </a:t>
            </a: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revenues since 2019-20, except central tax receipts in Q1 2023-24, continuing </a:t>
            </a:r>
            <a:r>
              <a:rPr lang="en-US" b="1" dirty="0">
                <a:solidFill>
                  <a:srgbClr val="000000"/>
                </a:solidFill>
                <a:effectLst/>
                <a:latin typeface="Neue Haas Grotesk Text Pro (Headings)"/>
                <a:ea typeface="Calibri" panose="020F0502020204030204" pitchFamily="34" charset="0"/>
                <a:cs typeface="Mangal" panose="02040503050203030202" pitchFamily="18" charset="0"/>
              </a:rPr>
              <a:t>thrust on capital expenditure, fiscal </a:t>
            </a: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consolidation</a:t>
            </a:r>
            <a:endParaRPr lang="en-US" b="1" dirty="0">
              <a:solidFill>
                <a:srgbClr val="000000"/>
              </a:solidFill>
              <a:latin typeface="Neue Haas Grotesk Text Pro (Headings)"/>
              <a:ea typeface="Calibri" panose="020F0502020204030204" pitchFamily="34" charset="0"/>
              <a:cs typeface="Mangal" panose="02040503050203030202" pitchFamily="18" charset="0"/>
            </a:endParaRPr>
          </a:p>
          <a:p>
            <a:pPr marL="342900" lvl="0" indent="-342900">
              <a:spcAft>
                <a:spcPts val="600"/>
              </a:spcAft>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Central tax revenues all buoyant (&gt;1) except excise duties, in particular monthly GST receipts now Rs. 1.5 trillion or </a:t>
            </a: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more. But sharp decline in tax revenue growth in Q1 2023-24.</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spcAft>
                <a:spcPts val="600"/>
              </a:spcAft>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Central Capex rose by 24% in 2022-23 &amp; budgeted to rise by 37% in 2023-24 but revenue expenditure will grow by only 1% </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spcAft>
                <a:spcPts val="600"/>
              </a:spcAft>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Allocation for 50 year, zero interest capex loan to states raised from Rs 1 trillion in 2022-23 to Rs 1.3 trillion in </a:t>
            </a: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2023-24</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spcAft>
                <a:spcPts val="600"/>
              </a:spcAft>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State governments: large variations, but on average robust OTR growth of 19% against 7% growth in central </a:t>
            </a: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transfers</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spcAft>
                <a:spcPts val="600"/>
              </a:spcAft>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Earlier, devolution dominant component of transfers, now grants larger than devolution in all except 8 states </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spcAft>
                <a:spcPts val="600"/>
              </a:spcAft>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States’ capex performance modest despite central </a:t>
            </a: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support. However, indications of large increase in Q1 2023-24</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spcAft>
                <a:spcPts val="600"/>
              </a:spcAft>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States’ fiscal deficit 2.8% in 2022-23, set at 3.2% for </a:t>
            </a: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2023-24</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spcAft>
                <a:spcPts val="600"/>
              </a:spcAft>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States on track to meet 15</a:t>
            </a:r>
            <a:r>
              <a:rPr lang="en-US" b="1" baseline="30000" dirty="0">
                <a:solidFill>
                  <a:srgbClr val="000000"/>
                </a:solidFill>
                <a:effectLst/>
                <a:latin typeface="Neue Haas Grotesk Text Pro (Headings)"/>
                <a:ea typeface="Calibri" panose="020F0502020204030204" pitchFamily="34" charset="0"/>
                <a:cs typeface="Mangal" panose="02040503050203030202" pitchFamily="18" charset="0"/>
              </a:rPr>
              <a:t>th</a:t>
            </a:r>
            <a:r>
              <a:rPr lang="en-US" b="1" dirty="0">
                <a:solidFill>
                  <a:srgbClr val="000000"/>
                </a:solidFill>
                <a:effectLst/>
                <a:latin typeface="Neue Haas Grotesk Text Pro (Headings)"/>
                <a:ea typeface="Calibri" panose="020F0502020204030204" pitchFamily="34" charset="0"/>
                <a:cs typeface="Mangal" panose="02040503050203030202" pitchFamily="18" charset="0"/>
              </a:rPr>
              <a:t> Finance Commission </a:t>
            </a:r>
            <a:r>
              <a:rPr lang="en-US" b="1" dirty="0" smtClean="0">
                <a:solidFill>
                  <a:srgbClr val="000000"/>
                </a:solidFill>
                <a:effectLst/>
                <a:latin typeface="Neue Haas Grotesk Text Pro (Headings)"/>
                <a:ea typeface="Calibri" panose="020F0502020204030204" pitchFamily="34" charset="0"/>
                <a:cs typeface="Mangal" panose="02040503050203030202" pitchFamily="18" charset="0"/>
              </a:rPr>
              <a:t>target</a:t>
            </a:r>
            <a:endParaRPr lang="en-IN" dirty="0">
              <a:effectLst/>
              <a:latin typeface="Neue Haas Grotesk Text Pro (Headings)"/>
              <a:ea typeface="Calibri" panose="020F0502020204030204" pitchFamily="34" charset="0"/>
              <a:cs typeface="Mangal" panose="02040503050203030202" pitchFamily="18" charset="0"/>
            </a:endParaRPr>
          </a:p>
          <a:p>
            <a:pPr marL="342900" lvl="0" indent="-342900">
              <a:spcAft>
                <a:spcPts val="600"/>
              </a:spcAft>
              <a:buClr>
                <a:srgbClr val="FF0000"/>
              </a:buClr>
              <a:buFont typeface="Symbol" panose="05050102010706020507" pitchFamily="18" charset="2"/>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Centre also consolidating, 2022-23 FD target 6.4% was met, 2023-24 target 5.9%, but goal of 4.5% by 2025-26 challenging</a:t>
            </a:r>
            <a:endParaRPr lang="en-IN" dirty="0">
              <a:effectLst/>
              <a:latin typeface="Neue Haas Grotesk Text Pro (Headings)"/>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115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A18654AB-A2C7-6C39-B2CB-87E0B6191315}"/>
              </a:ext>
            </a:extLst>
          </p:cNvPr>
          <p:cNvSpPr txBox="1">
            <a:spLocks/>
          </p:cNvSpPr>
          <p:nvPr/>
        </p:nvSpPr>
        <p:spPr>
          <a:xfrm>
            <a:off x="-1" y="0"/>
            <a:ext cx="12191999" cy="905295"/>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1800" dirty="0"/>
          </a:p>
          <a:p>
            <a:pPr algn="ctr"/>
            <a:r>
              <a:rPr lang="en-US" sz="3200" dirty="0"/>
              <a:t>Growth slowed down mainly in services</a:t>
            </a:r>
            <a:endParaRPr lang="en-IN" sz="3200" dirty="0"/>
          </a:p>
        </p:txBody>
      </p:sp>
      <p:sp>
        <p:nvSpPr>
          <p:cNvPr id="7" name="TextBox 6">
            <a:extLst>
              <a:ext uri="{FF2B5EF4-FFF2-40B4-BE49-F238E27FC236}">
                <a16:creationId xmlns="" xmlns:a16="http://schemas.microsoft.com/office/drawing/2014/main" id="{7CFEBCB8-031B-99C8-4C1D-45EFC67796D8}"/>
              </a:ext>
            </a:extLst>
          </p:cNvPr>
          <p:cNvSpPr txBox="1"/>
          <p:nvPr/>
        </p:nvSpPr>
        <p:spPr>
          <a:xfrm>
            <a:off x="279468" y="5618538"/>
            <a:ext cx="11780875" cy="1200329"/>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a:t>H2 Industrial growth led by utility and construction, manufacturing growth remained muted</a:t>
            </a:r>
          </a:p>
          <a:p>
            <a:pPr marL="285750" indent="-285750">
              <a:buClr>
                <a:srgbClr val="FF0000"/>
              </a:buClr>
              <a:buFont typeface="Arial" panose="020B0604020202020204" pitchFamily="34" charset="0"/>
              <a:buChar char="•"/>
            </a:pPr>
            <a:r>
              <a:rPr lang="en-US" dirty="0"/>
              <a:t>In Services, high H1 growth  halved in H2, growth reduction mainly in TRC and PAD</a:t>
            </a:r>
          </a:p>
          <a:p>
            <a:pPr marL="285750" indent="-285750">
              <a:buClr>
                <a:srgbClr val="FF0000"/>
              </a:buClr>
              <a:buFont typeface="Arial" panose="020B0604020202020204" pitchFamily="34" charset="0"/>
              <a:buChar char="•"/>
            </a:pPr>
            <a:r>
              <a:rPr lang="en-US" dirty="0"/>
              <a:t>H1 agricultural growth low due to volatile weather conditions, but robust in H2 due to increase in gross sown area, mainly driven by increase in domestic and global wheat prices</a:t>
            </a:r>
            <a:endParaRPr lang="en-IN" dirty="0"/>
          </a:p>
        </p:txBody>
      </p:sp>
      <p:sp>
        <p:nvSpPr>
          <p:cNvPr id="8" name="TextBox 7">
            <a:extLst>
              <a:ext uri="{FF2B5EF4-FFF2-40B4-BE49-F238E27FC236}">
                <a16:creationId xmlns="" xmlns:a16="http://schemas.microsoft.com/office/drawing/2014/main" id="{BEC33BA7-DE53-574D-50C0-02089451D07D}"/>
              </a:ext>
            </a:extLst>
          </p:cNvPr>
          <p:cNvSpPr txBox="1"/>
          <p:nvPr/>
        </p:nvSpPr>
        <p:spPr>
          <a:xfrm>
            <a:off x="939196" y="5271636"/>
            <a:ext cx="1678216" cy="307777"/>
          </a:xfrm>
          <a:prstGeom prst="rect">
            <a:avLst/>
          </a:prstGeom>
          <a:noFill/>
        </p:spPr>
        <p:txBody>
          <a:bodyPr wrap="none" rtlCol="0">
            <a:spAutoFit/>
          </a:bodyPr>
          <a:lstStyle/>
          <a:p>
            <a:r>
              <a:rPr lang="en-US" sz="1400" b="1" dirty="0"/>
              <a:t>Source:  </a:t>
            </a:r>
            <a:r>
              <a:rPr lang="en-US" sz="1400" dirty="0"/>
              <a:t>CSO, MOSPI</a:t>
            </a:r>
            <a:endParaRPr lang="en-IN" sz="1400" dirty="0"/>
          </a:p>
        </p:txBody>
      </p:sp>
      <p:cxnSp>
        <p:nvCxnSpPr>
          <p:cNvPr id="9" name="Straight Connector 8">
            <a:extLst>
              <a:ext uri="{FF2B5EF4-FFF2-40B4-BE49-F238E27FC236}">
                <a16:creationId xmlns="" xmlns:a16="http://schemas.microsoft.com/office/drawing/2014/main" id="{23F1CD04-B0C8-ACDE-427A-13D88AE024F6}"/>
              </a:ext>
            </a:extLst>
          </p:cNvPr>
          <p:cNvCxnSpPr>
            <a:cxnSpLocks/>
          </p:cNvCxnSpPr>
          <p:nvPr/>
        </p:nvCxnSpPr>
        <p:spPr>
          <a:xfrm>
            <a:off x="0" y="929694"/>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6">
            <a:extLst>
              <a:ext uri="{FF2B5EF4-FFF2-40B4-BE49-F238E27FC236}">
                <a16:creationId xmlns="" xmlns:a16="http://schemas.microsoft.com/office/drawing/2014/main" id="{6AFC6D78-305C-46C1-6688-8C0BDB3D4686}"/>
              </a:ext>
            </a:extLst>
          </p:cNvPr>
          <p:cNvGraphicFramePr>
            <a:graphicFrameLocks noGrp="1"/>
          </p:cNvGraphicFramePr>
          <p:nvPr>
            <p:ph idx="1"/>
            <p:extLst>
              <p:ext uri="{D42A27DB-BD31-4B8C-83A1-F6EECF244321}">
                <p14:modId xmlns:p14="http://schemas.microsoft.com/office/powerpoint/2010/main" val="247404659"/>
              </p:ext>
            </p:extLst>
          </p:nvPr>
        </p:nvGraphicFramePr>
        <p:xfrm>
          <a:off x="353898" y="1318750"/>
          <a:ext cx="11706445" cy="3952885"/>
        </p:xfrm>
        <a:graphic>
          <a:graphicData uri="http://schemas.openxmlformats.org/drawingml/2006/table">
            <a:tbl>
              <a:tblPr firstRow="1" bandRow="1">
                <a:tableStyleId>{08FB837D-C827-4EFA-A057-4D05807E0F7C}</a:tableStyleId>
              </a:tblPr>
              <a:tblGrid>
                <a:gridCol w="7368363">
                  <a:extLst>
                    <a:ext uri="{9D8B030D-6E8A-4147-A177-3AD203B41FA5}">
                      <a16:colId xmlns="" xmlns:a16="http://schemas.microsoft.com/office/drawing/2014/main" val="20000"/>
                    </a:ext>
                  </a:extLst>
                </a:gridCol>
                <a:gridCol w="1297172">
                  <a:extLst>
                    <a:ext uri="{9D8B030D-6E8A-4147-A177-3AD203B41FA5}">
                      <a16:colId xmlns="" xmlns:a16="http://schemas.microsoft.com/office/drawing/2014/main" val="20001"/>
                    </a:ext>
                  </a:extLst>
                </a:gridCol>
                <a:gridCol w="1531088">
                  <a:extLst>
                    <a:ext uri="{9D8B030D-6E8A-4147-A177-3AD203B41FA5}">
                      <a16:colId xmlns="" xmlns:a16="http://schemas.microsoft.com/office/drawing/2014/main" val="20002"/>
                    </a:ext>
                  </a:extLst>
                </a:gridCol>
                <a:gridCol w="1509822">
                  <a:extLst>
                    <a:ext uri="{9D8B030D-6E8A-4147-A177-3AD203B41FA5}">
                      <a16:colId xmlns="" xmlns:a16="http://schemas.microsoft.com/office/drawing/2014/main" val="20003"/>
                    </a:ext>
                  </a:extLst>
                </a:gridCol>
              </a:tblGrid>
              <a:tr h="379760">
                <a:tc>
                  <a:txBody>
                    <a:bodyPr/>
                    <a:lstStyle/>
                    <a:p>
                      <a:r>
                        <a:rPr lang="en-US" dirty="0" smtClean="0"/>
                        <a:t>Sectors</a:t>
                      </a:r>
                      <a:endParaRPr lang="en-IN" dirty="0"/>
                    </a:p>
                  </a:txBody>
                  <a:tcPr/>
                </a:tc>
                <a:tc>
                  <a:txBody>
                    <a:bodyPr/>
                    <a:lstStyle/>
                    <a:p>
                      <a:r>
                        <a:rPr lang="en-US" dirty="0"/>
                        <a:t>2022-23</a:t>
                      </a:r>
                      <a:endParaRPr lang="en-IN" dirty="0"/>
                    </a:p>
                  </a:txBody>
                  <a:tcPr/>
                </a:tc>
                <a:tc>
                  <a:txBody>
                    <a:bodyPr/>
                    <a:lstStyle/>
                    <a:p>
                      <a:r>
                        <a:rPr lang="en-US" dirty="0"/>
                        <a:t>2022-23</a:t>
                      </a:r>
                      <a:r>
                        <a:rPr lang="en-US" baseline="0" dirty="0"/>
                        <a:t> H1</a:t>
                      </a:r>
                      <a:endParaRPr lang="en-IN" dirty="0"/>
                    </a:p>
                  </a:txBody>
                  <a:tcPr/>
                </a:tc>
                <a:tc>
                  <a:txBody>
                    <a:bodyPr/>
                    <a:lstStyle/>
                    <a:p>
                      <a:r>
                        <a:rPr lang="en-US" dirty="0"/>
                        <a:t>2022-23 H2</a:t>
                      </a:r>
                      <a:endParaRPr lang="en-IN" dirty="0"/>
                    </a:p>
                  </a:txBody>
                  <a:tcPr/>
                </a:tc>
                <a:extLst>
                  <a:ext uri="{0D108BD9-81ED-4DB2-BD59-A6C34878D82A}">
                    <a16:rowId xmlns="" xmlns:a16="http://schemas.microsoft.com/office/drawing/2014/main" val="10000"/>
                  </a:ext>
                </a:extLst>
              </a:tr>
              <a:tr h="386285">
                <a:tc>
                  <a:txBody>
                    <a:bodyPr/>
                    <a:lstStyle/>
                    <a:p>
                      <a:r>
                        <a:rPr lang="en-US" b="1" dirty="0"/>
                        <a:t>GDP</a:t>
                      </a:r>
                      <a:endParaRPr lang="en-IN" b="1" dirty="0"/>
                    </a:p>
                  </a:txBody>
                  <a:tcPr/>
                </a:tc>
                <a:tc>
                  <a:txBody>
                    <a:bodyPr/>
                    <a:lstStyle/>
                    <a:p>
                      <a:pPr algn="ctr"/>
                      <a:r>
                        <a:rPr lang="en-US" b="1" dirty="0"/>
                        <a:t>7.2</a:t>
                      </a:r>
                      <a:endParaRPr lang="en-IN" b="1" dirty="0"/>
                    </a:p>
                  </a:txBody>
                  <a:tcPr/>
                </a:tc>
                <a:tc>
                  <a:txBody>
                    <a:bodyPr/>
                    <a:lstStyle/>
                    <a:p>
                      <a:pPr algn="ctr"/>
                      <a:r>
                        <a:rPr lang="en-US" b="1" dirty="0"/>
                        <a:t>9.5</a:t>
                      </a:r>
                      <a:endParaRPr lang="en-IN" b="1" dirty="0"/>
                    </a:p>
                  </a:txBody>
                  <a:tcPr/>
                </a:tc>
                <a:tc>
                  <a:txBody>
                    <a:bodyPr/>
                    <a:lstStyle/>
                    <a:p>
                      <a:pPr algn="ctr"/>
                      <a:r>
                        <a:rPr lang="en-US" b="1" dirty="0"/>
                        <a:t>5.3</a:t>
                      </a:r>
                      <a:endParaRPr lang="en-IN" b="1" dirty="0"/>
                    </a:p>
                  </a:txBody>
                  <a:tcPr/>
                </a:tc>
                <a:extLst>
                  <a:ext uri="{0D108BD9-81ED-4DB2-BD59-A6C34878D82A}">
                    <a16:rowId xmlns="" xmlns:a16="http://schemas.microsoft.com/office/drawing/2014/main" val="10001"/>
                  </a:ext>
                </a:extLst>
              </a:tr>
              <a:tr h="386285">
                <a:tc>
                  <a:txBody>
                    <a:bodyPr/>
                    <a:lstStyle/>
                    <a:p>
                      <a:r>
                        <a:rPr lang="en-US" b="1" dirty="0"/>
                        <a:t> 1</a:t>
                      </a:r>
                      <a:r>
                        <a:rPr lang="en-US" dirty="0"/>
                        <a:t>. </a:t>
                      </a:r>
                      <a:r>
                        <a:rPr lang="en-US" b="1" dirty="0"/>
                        <a:t>Agriculture ,forestry &amp; fishing</a:t>
                      </a:r>
                      <a:endParaRPr lang="en-IN" b="1" dirty="0"/>
                    </a:p>
                  </a:txBody>
                  <a:tcPr/>
                </a:tc>
                <a:tc>
                  <a:txBody>
                    <a:bodyPr/>
                    <a:lstStyle/>
                    <a:p>
                      <a:pPr algn="ctr"/>
                      <a:r>
                        <a:rPr lang="en-US" b="1" dirty="0"/>
                        <a:t>4.0</a:t>
                      </a:r>
                      <a:endParaRPr lang="en-IN" b="1" dirty="0"/>
                    </a:p>
                  </a:txBody>
                  <a:tcPr/>
                </a:tc>
                <a:tc>
                  <a:txBody>
                    <a:bodyPr/>
                    <a:lstStyle/>
                    <a:p>
                      <a:pPr algn="ctr"/>
                      <a:r>
                        <a:rPr lang="en-US" b="1" dirty="0"/>
                        <a:t>2.4</a:t>
                      </a:r>
                      <a:endParaRPr lang="en-IN" b="1" dirty="0"/>
                    </a:p>
                  </a:txBody>
                  <a:tcPr/>
                </a:tc>
                <a:tc>
                  <a:txBody>
                    <a:bodyPr/>
                    <a:lstStyle/>
                    <a:p>
                      <a:pPr algn="ctr"/>
                      <a:r>
                        <a:rPr lang="en-US" b="1" dirty="0"/>
                        <a:t>5.1</a:t>
                      </a:r>
                      <a:endParaRPr lang="en-IN" b="1" dirty="0"/>
                    </a:p>
                  </a:txBody>
                  <a:tcPr/>
                </a:tc>
                <a:extLst>
                  <a:ext uri="{0D108BD9-81ED-4DB2-BD59-A6C34878D82A}">
                    <a16:rowId xmlns="" xmlns:a16="http://schemas.microsoft.com/office/drawing/2014/main" val="10002"/>
                  </a:ext>
                </a:extLst>
              </a:tr>
              <a:tr h="1545134">
                <a:tc>
                  <a:txBody>
                    <a:bodyPr/>
                    <a:lstStyle/>
                    <a:p>
                      <a:r>
                        <a:rPr lang="en-US" b="1" dirty="0"/>
                        <a:t> 2</a:t>
                      </a:r>
                      <a:r>
                        <a:rPr lang="en-US" dirty="0"/>
                        <a:t>. </a:t>
                      </a:r>
                      <a:r>
                        <a:rPr lang="en-US" b="1" dirty="0"/>
                        <a:t>Industry</a:t>
                      </a:r>
                    </a:p>
                    <a:p>
                      <a:r>
                        <a:rPr lang="en-US" baseline="0" dirty="0"/>
                        <a:t>     2.1 Mining &amp; Quarrying </a:t>
                      </a:r>
                    </a:p>
                    <a:p>
                      <a:r>
                        <a:rPr lang="en-US" baseline="0" dirty="0"/>
                        <a:t>     </a:t>
                      </a:r>
                      <a:r>
                        <a:rPr lang="en-US" dirty="0"/>
                        <a:t>2.2</a:t>
                      </a:r>
                      <a:r>
                        <a:rPr lang="en-US" baseline="0" dirty="0"/>
                        <a:t> Manufacturing  </a:t>
                      </a:r>
                      <a:endParaRPr lang="en-US" b="1" baseline="0" dirty="0"/>
                    </a:p>
                    <a:p>
                      <a:r>
                        <a:rPr lang="en-US" baseline="0" dirty="0"/>
                        <a:t>     2.3 Electricity, gas, water supply and other utility </a:t>
                      </a:r>
                      <a:endParaRPr lang="en-US" b="1" baseline="0" dirty="0"/>
                    </a:p>
                    <a:p>
                      <a:r>
                        <a:rPr lang="en-US" baseline="0" dirty="0"/>
                        <a:t>     2.4 Construction  </a:t>
                      </a:r>
                      <a:endParaRPr lang="en-IN" b="1" dirty="0"/>
                    </a:p>
                  </a:txBody>
                  <a:tcPr/>
                </a:tc>
                <a:tc>
                  <a:txBody>
                    <a:bodyPr/>
                    <a:lstStyle/>
                    <a:p>
                      <a:pPr algn="ctr"/>
                      <a:r>
                        <a:rPr lang="en-US" b="1" dirty="0">
                          <a:solidFill>
                            <a:schemeClr val="tx1"/>
                          </a:solidFill>
                        </a:rPr>
                        <a:t>4.4</a:t>
                      </a:r>
                    </a:p>
                    <a:p>
                      <a:pPr algn="ctr"/>
                      <a:r>
                        <a:rPr lang="en-US" b="0" dirty="0">
                          <a:solidFill>
                            <a:schemeClr val="tx1"/>
                          </a:solidFill>
                        </a:rPr>
                        <a:t>4.6</a:t>
                      </a:r>
                    </a:p>
                    <a:p>
                      <a:pPr algn="ctr"/>
                      <a:r>
                        <a:rPr lang="en-US" b="0" dirty="0">
                          <a:solidFill>
                            <a:schemeClr val="tx1"/>
                          </a:solidFill>
                        </a:rPr>
                        <a:t>1.3</a:t>
                      </a:r>
                    </a:p>
                    <a:p>
                      <a:pPr algn="ctr"/>
                      <a:r>
                        <a:rPr lang="en-US" b="0" dirty="0">
                          <a:solidFill>
                            <a:schemeClr val="tx1"/>
                          </a:solidFill>
                        </a:rPr>
                        <a:t>9.0</a:t>
                      </a:r>
                    </a:p>
                    <a:p>
                      <a:pPr algn="ctr"/>
                      <a:r>
                        <a:rPr lang="en-US" b="0" dirty="0">
                          <a:solidFill>
                            <a:schemeClr val="tx1"/>
                          </a:solidFill>
                        </a:rPr>
                        <a:t>10.0</a:t>
                      </a:r>
                      <a:endParaRPr lang="en-IN" b="0" dirty="0">
                        <a:solidFill>
                          <a:schemeClr val="tx1"/>
                        </a:solidFill>
                      </a:endParaRPr>
                    </a:p>
                  </a:txBody>
                  <a:tcPr/>
                </a:tc>
                <a:tc>
                  <a:txBody>
                    <a:bodyPr/>
                    <a:lstStyle/>
                    <a:p>
                      <a:pPr algn="ctr"/>
                      <a:r>
                        <a:rPr lang="en-US" b="1" dirty="0">
                          <a:solidFill>
                            <a:schemeClr val="tx1"/>
                          </a:solidFill>
                        </a:rPr>
                        <a:t>4.3</a:t>
                      </a:r>
                    </a:p>
                    <a:p>
                      <a:pPr algn="ctr"/>
                      <a:r>
                        <a:rPr lang="en-US" b="0" dirty="0">
                          <a:solidFill>
                            <a:schemeClr val="tx1"/>
                          </a:solidFill>
                        </a:rPr>
                        <a:t>5.1</a:t>
                      </a:r>
                    </a:p>
                    <a:p>
                      <a:pPr algn="ctr"/>
                      <a:r>
                        <a:rPr lang="en-US" b="0" dirty="0">
                          <a:solidFill>
                            <a:schemeClr val="tx1"/>
                          </a:solidFill>
                        </a:rPr>
                        <a:t>0.9</a:t>
                      </a:r>
                    </a:p>
                    <a:p>
                      <a:pPr algn="ctr"/>
                      <a:r>
                        <a:rPr lang="en-US" b="0" dirty="0">
                          <a:solidFill>
                            <a:schemeClr val="tx1"/>
                          </a:solidFill>
                        </a:rPr>
                        <a:t>10.3</a:t>
                      </a:r>
                    </a:p>
                    <a:p>
                      <a:pPr algn="ctr"/>
                      <a:r>
                        <a:rPr lang="en-US" b="0" dirty="0">
                          <a:solidFill>
                            <a:schemeClr val="tx1"/>
                          </a:solidFill>
                        </a:rPr>
                        <a:t>10.7</a:t>
                      </a:r>
                      <a:endParaRPr lang="en-IN" b="0" dirty="0">
                        <a:solidFill>
                          <a:schemeClr val="tx1"/>
                        </a:solidFill>
                      </a:endParaRPr>
                    </a:p>
                  </a:txBody>
                  <a:tcPr/>
                </a:tc>
                <a:tc>
                  <a:txBody>
                    <a:bodyPr/>
                    <a:lstStyle/>
                    <a:p>
                      <a:pPr algn="ctr"/>
                      <a:r>
                        <a:rPr lang="en-US" b="1" dirty="0"/>
                        <a:t>4.5</a:t>
                      </a:r>
                    </a:p>
                    <a:p>
                      <a:pPr algn="ctr"/>
                      <a:r>
                        <a:rPr lang="en-US" dirty="0"/>
                        <a:t>4.2</a:t>
                      </a:r>
                    </a:p>
                    <a:p>
                      <a:pPr algn="ctr"/>
                      <a:r>
                        <a:rPr lang="en-US" dirty="0"/>
                        <a:t>1.7</a:t>
                      </a:r>
                    </a:p>
                    <a:p>
                      <a:pPr algn="ctr"/>
                      <a:r>
                        <a:rPr lang="en-US" dirty="0"/>
                        <a:t>7.5</a:t>
                      </a:r>
                    </a:p>
                    <a:p>
                      <a:pPr algn="ctr"/>
                      <a:r>
                        <a:rPr lang="en-US" dirty="0"/>
                        <a:t>9.5</a:t>
                      </a:r>
                      <a:endParaRPr lang="en-IN" dirty="0"/>
                    </a:p>
                  </a:txBody>
                  <a:tcPr/>
                </a:tc>
                <a:extLst>
                  <a:ext uri="{0D108BD9-81ED-4DB2-BD59-A6C34878D82A}">
                    <a16:rowId xmlns="" xmlns:a16="http://schemas.microsoft.com/office/drawing/2014/main" val="10003"/>
                  </a:ext>
                </a:extLst>
              </a:tr>
              <a:tr h="1255421">
                <a:tc>
                  <a:txBody>
                    <a:bodyPr/>
                    <a:lstStyle/>
                    <a:p>
                      <a:r>
                        <a:rPr lang="en-US" b="1" dirty="0"/>
                        <a:t> 3</a:t>
                      </a:r>
                      <a:r>
                        <a:rPr lang="en-US" dirty="0"/>
                        <a:t>. </a:t>
                      </a:r>
                      <a:r>
                        <a:rPr lang="en-US" b="1" dirty="0"/>
                        <a:t>Services</a:t>
                      </a:r>
                    </a:p>
                    <a:p>
                      <a:r>
                        <a:rPr lang="en-US" b="1" dirty="0"/>
                        <a:t>     </a:t>
                      </a:r>
                      <a:r>
                        <a:rPr lang="en-US" b="0" dirty="0"/>
                        <a:t>3.1</a:t>
                      </a:r>
                      <a:r>
                        <a:rPr lang="en-US" b="1" dirty="0"/>
                        <a:t> </a:t>
                      </a:r>
                      <a:r>
                        <a:rPr lang="en-US" b="0" dirty="0"/>
                        <a:t>Trade, hotels, transport, communication, broadcasting  (TRC) </a:t>
                      </a:r>
                    </a:p>
                    <a:p>
                      <a:r>
                        <a:rPr lang="en-US" b="0" dirty="0"/>
                        <a:t>     3.2  Financial, real estate and professional services  </a:t>
                      </a:r>
                      <a:endParaRPr lang="en-US" b="1" dirty="0"/>
                    </a:p>
                    <a:p>
                      <a:r>
                        <a:rPr lang="en-US" b="0" dirty="0"/>
                        <a:t>     3.3  Public</a:t>
                      </a:r>
                      <a:r>
                        <a:rPr lang="en-US" b="0" baseline="0" dirty="0"/>
                        <a:t> administration, defense and other services  (PAD)</a:t>
                      </a:r>
                      <a:endParaRPr lang="en-IN" b="1" dirty="0"/>
                    </a:p>
                  </a:txBody>
                  <a:tcPr/>
                </a:tc>
                <a:tc>
                  <a:txBody>
                    <a:bodyPr/>
                    <a:lstStyle/>
                    <a:p>
                      <a:pPr algn="ctr"/>
                      <a:r>
                        <a:rPr lang="en-US" b="1" dirty="0"/>
                        <a:t>9.5</a:t>
                      </a:r>
                    </a:p>
                    <a:p>
                      <a:pPr algn="ctr"/>
                      <a:r>
                        <a:rPr lang="en-US" dirty="0"/>
                        <a:t>14.0</a:t>
                      </a:r>
                    </a:p>
                    <a:p>
                      <a:pPr algn="ctr"/>
                      <a:r>
                        <a:rPr lang="en-US" dirty="0"/>
                        <a:t>7.1</a:t>
                      </a:r>
                    </a:p>
                    <a:p>
                      <a:pPr algn="ctr"/>
                      <a:r>
                        <a:rPr lang="en-US" dirty="0"/>
                        <a:t>7.2</a:t>
                      </a:r>
                      <a:endParaRPr lang="en-IN" dirty="0"/>
                    </a:p>
                  </a:txBody>
                  <a:tcPr/>
                </a:tc>
                <a:tc>
                  <a:txBody>
                    <a:bodyPr/>
                    <a:lstStyle/>
                    <a:p>
                      <a:pPr algn="ctr"/>
                      <a:r>
                        <a:rPr lang="en-US" b="1" dirty="0"/>
                        <a:t>12.6</a:t>
                      </a:r>
                    </a:p>
                    <a:p>
                      <a:pPr algn="ctr"/>
                      <a:r>
                        <a:rPr lang="en-US" dirty="0"/>
                        <a:t>20.1</a:t>
                      </a:r>
                    </a:p>
                    <a:p>
                      <a:pPr algn="ctr"/>
                      <a:r>
                        <a:rPr lang="en-US" dirty="0"/>
                        <a:t>7.8</a:t>
                      </a:r>
                    </a:p>
                    <a:p>
                      <a:pPr algn="ctr"/>
                      <a:r>
                        <a:rPr lang="en-US" dirty="0"/>
                        <a:t>12.6</a:t>
                      </a:r>
                      <a:endParaRPr lang="en-IN" dirty="0"/>
                    </a:p>
                  </a:txBody>
                  <a:tcPr/>
                </a:tc>
                <a:tc>
                  <a:txBody>
                    <a:bodyPr/>
                    <a:lstStyle/>
                    <a:p>
                      <a:pPr algn="ctr"/>
                      <a:r>
                        <a:rPr lang="en-US" b="1" dirty="0"/>
                        <a:t>6.5</a:t>
                      </a:r>
                    </a:p>
                    <a:p>
                      <a:pPr algn="ctr"/>
                      <a:r>
                        <a:rPr lang="en-US" b="0" dirty="0"/>
                        <a:t>9.3</a:t>
                      </a:r>
                    </a:p>
                    <a:p>
                      <a:pPr algn="ctr"/>
                      <a:r>
                        <a:rPr lang="en-US" b="0" dirty="0"/>
                        <a:t>6.4</a:t>
                      </a:r>
                    </a:p>
                    <a:p>
                      <a:pPr algn="ctr"/>
                      <a:r>
                        <a:rPr lang="en-US" b="0" dirty="0"/>
                        <a:t>2.6</a:t>
                      </a:r>
                      <a:endParaRPr lang="en-IN" b="0" dirty="0"/>
                    </a:p>
                  </a:txBody>
                  <a:tcPr/>
                </a:tc>
                <a:extLst>
                  <a:ext uri="{0D108BD9-81ED-4DB2-BD59-A6C34878D82A}">
                    <a16:rowId xmlns="" xmlns:a16="http://schemas.microsoft.com/office/drawing/2014/main" val="10004"/>
                  </a:ext>
                </a:extLst>
              </a:tr>
            </a:tbl>
          </a:graphicData>
        </a:graphic>
      </p:graphicFrame>
      <p:sp>
        <p:nvSpPr>
          <p:cNvPr id="6" name="TextBox 5"/>
          <p:cNvSpPr txBox="1"/>
          <p:nvPr/>
        </p:nvSpPr>
        <p:spPr>
          <a:xfrm>
            <a:off x="8884006" y="968820"/>
            <a:ext cx="3176337" cy="369332"/>
          </a:xfrm>
          <a:prstGeom prst="rect">
            <a:avLst/>
          </a:prstGeom>
          <a:noFill/>
        </p:spPr>
        <p:txBody>
          <a:bodyPr wrap="square" rtlCol="0">
            <a:spAutoFit/>
          </a:bodyPr>
          <a:lstStyle/>
          <a:p>
            <a:r>
              <a:rPr lang="en-IN" b="1" dirty="0" err="1" smtClean="0"/>
              <a:t>y.o.y</a:t>
            </a:r>
            <a:r>
              <a:rPr lang="en-IN" b="1" dirty="0" smtClean="0"/>
              <a:t> growth (%)</a:t>
            </a:r>
            <a:endParaRPr lang="en-IN" b="1" dirty="0"/>
          </a:p>
        </p:txBody>
      </p:sp>
    </p:spTree>
    <p:extLst>
      <p:ext uri="{BB962C8B-B14F-4D97-AF65-F5344CB8AC3E}">
        <p14:creationId xmlns:p14="http://schemas.microsoft.com/office/powerpoint/2010/main" val="2001270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122;p23">
            <a:extLst>
              <a:ext uri="{FF2B5EF4-FFF2-40B4-BE49-F238E27FC236}">
                <a16:creationId xmlns="" xmlns:a16="http://schemas.microsoft.com/office/drawing/2014/main" id="{2069705C-8C3F-01B0-2508-72F7A1E96714}"/>
              </a:ext>
            </a:extLst>
          </p:cNvPr>
          <p:cNvSpPr txBox="1">
            <a:spLocks noGrp="1"/>
          </p:cNvSpPr>
          <p:nvPr>
            <p:ph type="title"/>
          </p:nvPr>
        </p:nvSpPr>
        <p:spPr>
          <a:xfrm>
            <a:off x="1" y="14632"/>
            <a:ext cx="12191998" cy="1062087"/>
          </a:xfrm>
          <a:prstGeom prst="rect">
            <a:avLst/>
          </a:prstGeom>
          <a:solidFill>
            <a:srgbClr val="66CCFF"/>
          </a:solidFill>
        </p:spPr>
        <p:txBody>
          <a:bodyPr spcFirstLastPara="1" vert="horz" wrap="square" lIns="121900" tIns="121900" rIns="121900" bIns="121900" rtlCol="0" anchor="t" anchorCtr="0">
            <a:noAutofit/>
          </a:bodyPr>
          <a:lstStyle/>
          <a:p>
            <a:pPr algn="ctr">
              <a:buSzPts val="990"/>
            </a:pPr>
            <a:r>
              <a:rPr lang="en-GB" sz="2000" dirty="0"/>
              <a:t/>
            </a:r>
            <a:br>
              <a:rPr lang="en-GB" sz="2000" dirty="0"/>
            </a:br>
            <a:r>
              <a:rPr lang="en-GB" sz="2600" dirty="0"/>
              <a:t>Monetary policy and financial markets</a:t>
            </a:r>
            <a:endParaRPr sz="2600" dirty="0"/>
          </a:p>
        </p:txBody>
      </p:sp>
      <p:cxnSp>
        <p:nvCxnSpPr>
          <p:cNvPr id="7" name="Straight Connector 6">
            <a:extLst>
              <a:ext uri="{FF2B5EF4-FFF2-40B4-BE49-F238E27FC236}">
                <a16:creationId xmlns="" xmlns:a16="http://schemas.microsoft.com/office/drawing/2014/main" id="{CB90E96D-7B82-910F-9C0F-9F600E10EDC1}"/>
              </a:ext>
            </a:extLst>
          </p:cNvPr>
          <p:cNvCxnSpPr>
            <a:cxnSpLocks/>
          </p:cNvCxnSpPr>
          <p:nvPr/>
        </p:nvCxnSpPr>
        <p:spPr>
          <a:xfrm>
            <a:off x="0" y="1076721"/>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2800B6A7-03FD-4E48-CC00-C63B7EA4936A}"/>
              </a:ext>
            </a:extLst>
          </p:cNvPr>
          <p:cNvSpPr txBox="1"/>
          <p:nvPr/>
        </p:nvSpPr>
        <p:spPr>
          <a:xfrm>
            <a:off x="0" y="1208272"/>
            <a:ext cx="12191999" cy="5232202"/>
          </a:xfrm>
          <a:prstGeom prst="rect">
            <a:avLst/>
          </a:prstGeom>
          <a:noFill/>
        </p:spPr>
        <p:txBody>
          <a:bodyPr wrap="square">
            <a:spAutoFit/>
          </a:bodyPr>
          <a:lstStyle/>
          <a:p>
            <a:pPr marL="342900" lvl="0" indent="-342900">
              <a:buClr>
                <a:srgbClr val="FF0000"/>
              </a:buClr>
              <a:buSzPct val="130000"/>
              <a:buFont typeface="Arial" panose="020B0604020202020204" pitchFamily="34" charset="0"/>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REPO rate raised by 250 basis points since May 2022 to 6.5% in February 2023 + other monetary policy tightening measures</a:t>
            </a:r>
            <a:endParaRPr lang="en-IN" b="1" dirty="0">
              <a:solidFill>
                <a:srgbClr val="000000"/>
              </a:solidFill>
              <a:latin typeface="Neue Haas Grotesk Text Pro (Headings)"/>
              <a:ea typeface="Calibri" panose="020F0502020204030204" pitchFamily="34" charset="0"/>
              <a:cs typeface="Mangal" panose="02040503050203030202" pitchFamily="18" charset="0"/>
            </a:endParaRPr>
          </a:p>
          <a:p>
            <a:pPr lvl="0">
              <a:buClr>
                <a:srgbClr val="FF0000"/>
              </a:buClr>
              <a:buSzPct val="130000"/>
            </a:pPr>
            <a:endParaRPr lang="en-IN" sz="800"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SzPct val="130000"/>
              <a:buFont typeface="Arial" panose="020B0604020202020204" pitchFamily="34" charset="0"/>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In response, call money rates have risen, closely tracking or even exceeding the policy rate despite surplus liquidity</a:t>
            </a:r>
            <a:endParaRPr lang="en-IN" dirty="0">
              <a:effectLst/>
              <a:latin typeface="Neue Haas Grotesk Text Pro (Headings)"/>
              <a:ea typeface="Calibri" panose="020F0502020204030204" pitchFamily="34" charset="0"/>
              <a:cs typeface="Mangal" panose="02040503050203030202" pitchFamily="18" charset="0"/>
            </a:endParaRPr>
          </a:p>
          <a:p>
            <a:pPr marL="457200">
              <a:buClr>
                <a:srgbClr val="FF0000"/>
              </a:buClr>
              <a:buSzPct val="130000"/>
            </a:pPr>
            <a:endParaRPr lang="en-IN" sz="800"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SzPct val="130000"/>
              <a:buFont typeface="Arial" panose="020B0604020202020204" pitchFamily="34" charset="0"/>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Short term &amp; long term government bonds yields have converged. </a:t>
            </a:r>
            <a:endParaRPr lang="en-IN" dirty="0">
              <a:effectLst/>
              <a:latin typeface="Neue Haas Grotesk Text Pro (Headings)"/>
              <a:ea typeface="Calibri" panose="020F0502020204030204" pitchFamily="34" charset="0"/>
              <a:cs typeface="Mangal" panose="02040503050203030202" pitchFamily="18" charset="0"/>
            </a:endParaRPr>
          </a:p>
          <a:p>
            <a:pPr marL="457200">
              <a:buClr>
                <a:srgbClr val="FF0000"/>
              </a:buClr>
              <a:buSzPct val="130000"/>
            </a:pPr>
            <a:endParaRPr lang="en-IN" sz="800"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SzPct val="130000"/>
              <a:buFont typeface="Arial" panose="020B0604020202020204" pitchFamily="34" charset="0"/>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This is mirrored by a faster increase in short term corporate bond yields compared to long term bond yields</a:t>
            </a:r>
            <a:endParaRPr lang="en-IN" dirty="0">
              <a:effectLst/>
              <a:latin typeface="Neue Haas Grotesk Text Pro (Headings)"/>
              <a:ea typeface="Calibri" panose="020F0502020204030204" pitchFamily="34" charset="0"/>
              <a:cs typeface="Mangal" panose="02040503050203030202" pitchFamily="18" charset="0"/>
            </a:endParaRPr>
          </a:p>
          <a:p>
            <a:pPr marL="457200">
              <a:buClr>
                <a:srgbClr val="FF0000"/>
              </a:buClr>
              <a:buSzPct val="130000"/>
            </a:pPr>
            <a:endParaRPr lang="en-IN" sz="800"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SzPct val="130000"/>
              <a:buFont typeface="Arial" panose="020B0604020202020204" pitchFamily="34" charset="0"/>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Credit growth has been robust despite rising interest rates.</a:t>
            </a:r>
            <a:endParaRPr lang="en-IN" dirty="0">
              <a:effectLst/>
              <a:latin typeface="Neue Haas Grotesk Text Pro (Headings)"/>
              <a:ea typeface="Calibri" panose="020F0502020204030204" pitchFamily="34" charset="0"/>
              <a:cs typeface="Mangal" panose="02040503050203030202" pitchFamily="18" charset="0"/>
            </a:endParaRPr>
          </a:p>
          <a:p>
            <a:pPr marL="457200">
              <a:buClr>
                <a:srgbClr val="FF0000"/>
              </a:buClr>
              <a:buSzPct val="130000"/>
            </a:pPr>
            <a:endParaRPr lang="en-IN" sz="800"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SzPct val="130000"/>
              <a:buFont typeface="Arial" panose="020B0604020202020204" pitchFamily="34" charset="0"/>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Personal loans and loans to services has led credit growth, while credit growth to large industry has been modest</a:t>
            </a:r>
            <a:endParaRPr lang="en-IN" dirty="0">
              <a:effectLst/>
              <a:latin typeface="Neue Haas Grotesk Text Pro (Headings)"/>
              <a:ea typeface="Calibri" panose="020F0502020204030204" pitchFamily="34" charset="0"/>
              <a:cs typeface="Mangal" panose="02040503050203030202" pitchFamily="18" charset="0"/>
            </a:endParaRPr>
          </a:p>
          <a:p>
            <a:pPr marL="457200">
              <a:buClr>
                <a:srgbClr val="FF0000"/>
              </a:buClr>
              <a:buSzPct val="130000"/>
            </a:pPr>
            <a:endParaRPr lang="en-IN" sz="800"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SzPct val="130000"/>
              <a:buFont typeface="Arial" panose="020B0604020202020204" pitchFamily="34" charset="0"/>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Meanwhile banks NPAs have been declining, and declining faster for public sector banks, which had higher NPAs.</a:t>
            </a:r>
            <a:endParaRPr lang="en-IN" dirty="0">
              <a:effectLst/>
              <a:latin typeface="Neue Haas Grotesk Text Pro (Headings)"/>
              <a:ea typeface="Calibri" panose="020F0502020204030204" pitchFamily="34" charset="0"/>
              <a:cs typeface="Mangal" panose="02040503050203030202" pitchFamily="18" charset="0"/>
            </a:endParaRPr>
          </a:p>
          <a:p>
            <a:pPr marL="457200">
              <a:buClr>
                <a:srgbClr val="FF0000"/>
              </a:buClr>
              <a:buSzPct val="130000"/>
            </a:pPr>
            <a:endParaRPr lang="en-IN" sz="800"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SzPct val="130000"/>
              <a:buFont typeface="Arial" panose="020B0604020202020204" pitchFamily="34" charset="0"/>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Capital market has been buoyant in Q1: 2023-24, mainly thanks to large buying by FPIs</a:t>
            </a:r>
            <a:endParaRPr lang="en-IN" dirty="0">
              <a:effectLst/>
              <a:latin typeface="Neue Haas Grotesk Text Pro (Headings)"/>
              <a:ea typeface="Calibri" panose="020F0502020204030204" pitchFamily="34" charset="0"/>
              <a:cs typeface="Mangal" panose="02040503050203030202" pitchFamily="18" charset="0"/>
            </a:endParaRPr>
          </a:p>
          <a:p>
            <a:pPr marL="457200">
              <a:buClr>
                <a:srgbClr val="FF0000"/>
              </a:buClr>
              <a:buSzPct val="130000"/>
            </a:pPr>
            <a:endParaRPr lang="en-IN" sz="800" dirty="0">
              <a:effectLst/>
              <a:latin typeface="Neue Haas Grotesk Text Pro (Headings)"/>
              <a:ea typeface="Calibri" panose="020F0502020204030204" pitchFamily="34" charset="0"/>
              <a:cs typeface="Mangal" panose="02040503050203030202" pitchFamily="18" charset="0"/>
            </a:endParaRPr>
          </a:p>
          <a:p>
            <a:pPr marL="342900" lvl="0" indent="-342900">
              <a:buClr>
                <a:srgbClr val="FF0000"/>
              </a:buClr>
              <a:buSzPct val="130000"/>
              <a:buFont typeface="Arial" panose="020B0604020202020204" pitchFamily="34" charset="0"/>
              <a:buChar char="•"/>
            </a:pPr>
            <a:r>
              <a:rPr lang="en-US" b="1" dirty="0">
                <a:solidFill>
                  <a:srgbClr val="000000"/>
                </a:solidFill>
                <a:effectLst/>
                <a:latin typeface="Neue Haas Grotesk Text Pro (Headings)"/>
                <a:ea typeface="Calibri" panose="020F0502020204030204" pitchFamily="34" charset="0"/>
                <a:cs typeface="Mangal" panose="02040503050203030202" pitchFamily="18" charset="0"/>
              </a:rPr>
              <a:t>But advanced countries rate hikes, crude price resurgence &amp; recent downgrade of US sovereign debt  could reverse this</a:t>
            </a:r>
            <a:endParaRPr lang="en-IN" dirty="0">
              <a:effectLst/>
              <a:latin typeface="Neue Haas Grotesk Text Pro (Headings)"/>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768010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 xmlns:a16="http://schemas.microsoft.com/office/drawing/2014/main" id="{A1F7DC5C-93D4-0BE4-6691-6B68CF4C933A}"/>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4" name="Title 1">
            <a:extLst>
              <a:ext uri="{FF2B5EF4-FFF2-40B4-BE49-F238E27FC236}">
                <a16:creationId xmlns="" xmlns:a16="http://schemas.microsoft.com/office/drawing/2014/main" id="{BC969C21-A08B-9FCD-5548-EA7F022A2455}"/>
              </a:ext>
            </a:extLst>
          </p:cNvPr>
          <p:cNvSpPr txBox="1">
            <a:spLocks/>
          </p:cNvSpPr>
          <p:nvPr/>
        </p:nvSpPr>
        <p:spPr>
          <a:xfrm>
            <a:off x="1" y="2225045"/>
            <a:ext cx="12191998" cy="1254637"/>
          </a:xfrm>
          <a:prstGeom prst="rect">
            <a:avLst/>
          </a:prstGeom>
          <a:solidFill>
            <a:srgbClr val="66CCFF"/>
          </a:solidFill>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lnSpc>
                <a:spcPct val="220000"/>
              </a:lnSpc>
            </a:pPr>
            <a:r>
              <a:rPr lang="en-US" dirty="0"/>
              <a:t>Thank You</a:t>
            </a:r>
            <a:endParaRPr lang="en-IN" dirty="0"/>
          </a:p>
        </p:txBody>
      </p:sp>
      <p:cxnSp>
        <p:nvCxnSpPr>
          <p:cNvPr id="2" name="Straight Connector 1">
            <a:extLst>
              <a:ext uri="{FF2B5EF4-FFF2-40B4-BE49-F238E27FC236}">
                <a16:creationId xmlns="" xmlns:a16="http://schemas.microsoft.com/office/drawing/2014/main" id="{3829A8A9-755C-D8CA-AA42-B27650568B43}"/>
              </a:ext>
            </a:extLst>
          </p:cNvPr>
          <p:cNvCxnSpPr>
            <a:cxnSpLocks/>
          </p:cNvCxnSpPr>
          <p:nvPr/>
        </p:nvCxnSpPr>
        <p:spPr>
          <a:xfrm>
            <a:off x="0" y="347968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 xmlns:a16="http://schemas.microsoft.com/office/drawing/2014/main" id="{A7411A51-FCE2-BECD-A7BF-CFB86F53E36E}"/>
              </a:ext>
            </a:extLst>
          </p:cNvPr>
          <p:cNvCxnSpPr>
            <a:cxnSpLocks/>
          </p:cNvCxnSpPr>
          <p:nvPr/>
        </p:nvCxnSpPr>
        <p:spPr>
          <a:xfrm>
            <a:off x="0" y="2225045"/>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06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 xmlns:a16="http://schemas.microsoft.com/office/drawing/2014/main" id="{A1F7DC5C-93D4-0BE4-6691-6B68CF4C933A}"/>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4" name="Title 1">
            <a:extLst>
              <a:ext uri="{FF2B5EF4-FFF2-40B4-BE49-F238E27FC236}">
                <a16:creationId xmlns="" xmlns:a16="http://schemas.microsoft.com/office/drawing/2014/main" id="{BC969C21-A08B-9FCD-5548-EA7F022A2455}"/>
              </a:ext>
            </a:extLst>
          </p:cNvPr>
          <p:cNvSpPr txBox="1">
            <a:spLocks/>
          </p:cNvSpPr>
          <p:nvPr/>
        </p:nvSpPr>
        <p:spPr>
          <a:xfrm>
            <a:off x="1" y="2225045"/>
            <a:ext cx="12191998" cy="1254637"/>
          </a:xfrm>
          <a:prstGeom prst="rect">
            <a:avLst/>
          </a:prstGeom>
          <a:solidFill>
            <a:srgbClr val="66CCFF"/>
          </a:solidFill>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ctr" defTabSz="914400" rtl="0" eaLnBrk="1" fontAlgn="auto" latinLnBrk="0" hangingPunct="1">
              <a:lnSpc>
                <a:spcPct val="22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Neue Haas Grotesk Text Pro"/>
                <a:ea typeface="+mj-ea"/>
                <a:cs typeface="+mj-cs"/>
              </a:rPr>
              <a:t>Appendix</a:t>
            </a:r>
            <a:endParaRPr kumimoji="0" lang="en-IN" sz="3600" b="1" i="0" u="none" strike="noStrike" kern="1200" cap="none" spc="0" normalizeH="0" baseline="0" noProof="0" dirty="0">
              <a:ln>
                <a:noFill/>
              </a:ln>
              <a:solidFill>
                <a:srgbClr val="000000"/>
              </a:solidFill>
              <a:effectLst/>
              <a:uLnTx/>
              <a:uFillTx/>
              <a:latin typeface="Neue Haas Grotesk Text Pro"/>
              <a:ea typeface="+mj-ea"/>
              <a:cs typeface="+mj-cs"/>
            </a:endParaRPr>
          </a:p>
        </p:txBody>
      </p:sp>
      <p:cxnSp>
        <p:nvCxnSpPr>
          <p:cNvPr id="2" name="Straight Connector 1">
            <a:extLst>
              <a:ext uri="{FF2B5EF4-FFF2-40B4-BE49-F238E27FC236}">
                <a16:creationId xmlns="" xmlns:a16="http://schemas.microsoft.com/office/drawing/2014/main" id="{3829A8A9-755C-D8CA-AA42-B27650568B43}"/>
              </a:ext>
            </a:extLst>
          </p:cNvPr>
          <p:cNvCxnSpPr>
            <a:cxnSpLocks/>
          </p:cNvCxnSpPr>
          <p:nvPr/>
        </p:nvCxnSpPr>
        <p:spPr>
          <a:xfrm>
            <a:off x="0" y="347968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 xmlns:a16="http://schemas.microsoft.com/office/drawing/2014/main" id="{A7411A51-FCE2-BECD-A7BF-CFB86F53E36E}"/>
              </a:ext>
            </a:extLst>
          </p:cNvPr>
          <p:cNvCxnSpPr>
            <a:cxnSpLocks/>
          </p:cNvCxnSpPr>
          <p:nvPr/>
        </p:nvCxnSpPr>
        <p:spPr>
          <a:xfrm>
            <a:off x="0" y="2225045"/>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430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xmlns=""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122;p23">
            <a:extLst>
              <a:ext uri="{FF2B5EF4-FFF2-40B4-BE49-F238E27FC236}">
                <a16:creationId xmlns:a16="http://schemas.microsoft.com/office/drawing/2014/main" xmlns="" id="{2069705C-8C3F-01B0-2508-72F7A1E96714}"/>
              </a:ext>
            </a:extLst>
          </p:cNvPr>
          <p:cNvSpPr txBox="1">
            <a:spLocks noGrp="1"/>
          </p:cNvSpPr>
          <p:nvPr>
            <p:ph type="title"/>
          </p:nvPr>
        </p:nvSpPr>
        <p:spPr>
          <a:xfrm>
            <a:off x="1" y="14632"/>
            <a:ext cx="12191998" cy="885019"/>
          </a:xfrm>
          <a:prstGeom prst="rect">
            <a:avLst/>
          </a:prstGeom>
          <a:solidFill>
            <a:srgbClr val="66CCFF"/>
          </a:solidFill>
        </p:spPr>
        <p:txBody>
          <a:bodyPr spcFirstLastPara="1" vert="horz" wrap="square" lIns="121900" tIns="121900" rIns="121900" bIns="121900" rtlCol="0" anchor="t" anchorCtr="0">
            <a:noAutofit/>
          </a:bodyPr>
          <a:lstStyle/>
          <a:p>
            <a:pPr algn="ctr">
              <a:buSzPts val="990"/>
            </a:pPr>
            <a:r>
              <a:rPr lang="en-GB" sz="2800" dirty="0" smtClean="0"/>
              <a:t>4.1: </a:t>
            </a:r>
            <a:r>
              <a:rPr lang="en-GB" sz="2800" dirty="0" smtClean="0">
                <a:hlinkClick r:id="rId3" action="ppaction://hlinksldjump"/>
              </a:rPr>
              <a:t>Sharp decline in Q1 2023-24 tax revenue growth; expenditure in line with budget estimates</a:t>
            </a:r>
            <a:endParaRPr sz="2800" dirty="0"/>
          </a:p>
        </p:txBody>
      </p:sp>
      <p:cxnSp>
        <p:nvCxnSpPr>
          <p:cNvPr id="7" name="Straight Connector 6">
            <a:extLst>
              <a:ext uri="{FF2B5EF4-FFF2-40B4-BE49-F238E27FC236}">
                <a16:creationId xmlns:a16="http://schemas.microsoft.com/office/drawing/2014/main" xmlns="" id="{CB90E96D-7B82-910F-9C0F-9F600E10EDC1}"/>
              </a:ext>
            </a:extLst>
          </p:cNvPr>
          <p:cNvCxnSpPr>
            <a:cxnSpLocks/>
          </p:cNvCxnSpPr>
          <p:nvPr/>
        </p:nvCxnSpPr>
        <p:spPr>
          <a:xfrm>
            <a:off x="-3" y="899651"/>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3"/>
          <p:cNvGraphicFramePr>
            <a:graphicFrameLocks noGrp="1"/>
          </p:cNvGraphicFramePr>
          <p:nvPr>
            <p:ph idx="1"/>
            <p:extLst/>
          </p:nvPr>
        </p:nvGraphicFramePr>
        <p:xfrm>
          <a:off x="175739" y="1304623"/>
          <a:ext cx="5742097" cy="2947488"/>
        </p:xfrm>
        <a:graphic>
          <a:graphicData uri="http://schemas.openxmlformats.org/drawingml/2006/table">
            <a:tbl>
              <a:tblPr firstRow="1" firstCol="1" bandRow="1">
                <a:tableStyleId>{10A1B5D5-9B99-4C35-A422-299274C87663}</a:tableStyleId>
              </a:tblPr>
              <a:tblGrid>
                <a:gridCol w="2670667"/>
                <a:gridCol w="1611341"/>
                <a:gridCol w="1460089"/>
              </a:tblGrid>
              <a:tr h="822843">
                <a:tc>
                  <a:txBody>
                    <a:bodyPr/>
                    <a:lstStyle/>
                    <a:p>
                      <a:pPr>
                        <a:lnSpc>
                          <a:spcPct val="107000"/>
                        </a:lnSpc>
                        <a:spcAft>
                          <a:spcPts val="0"/>
                        </a:spcAft>
                      </a:pPr>
                      <a:r>
                        <a:rPr lang="en-US" sz="1600" dirty="0">
                          <a:effectLst/>
                          <a:latin typeface="+mn-lt"/>
                        </a:rPr>
                        <a:t> Indicators</a:t>
                      </a:r>
                      <a:endParaRPr lang="en-IN" sz="1600" dirty="0">
                        <a:effectLst/>
                        <a:latin typeface="+mn-lt"/>
                        <a:ea typeface="Calibri" panose="020F0502020204030204" pitchFamily="34" charset="0"/>
                      </a:endParaRPr>
                    </a:p>
                  </a:txBody>
                  <a:tcPr marL="68580" marR="6858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latin typeface="+mn-lt"/>
                          <a:ea typeface="Calibri" panose="020F0502020204030204" pitchFamily="34" charset="0"/>
                        </a:rPr>
                        <a:t>Y-o-Y change (%) Apr-June  </a:t>
                      </a:r>
                      <a:r>
                        <a:rPr lang="en-US" sz="1600" dirty="0" smtClean="0">
                          <a:effectLst/>
                          <a:latin typeface="+mn-lt"/>
                        </a:rPr>
                        <a:t>2022</a:t>
                      </a:r>
                      <a:endParaRPr lang="en-IN" sz="1600" dirty="0" smtClean="0">
                        <a:effectLst/>
                        <a:latin typeface="+mn-lt"/>
                        <a:ea typeface="Calibri" panose="020F050202020403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latin typeface="+mn-lt"/>
                          <a:ea typeface="Calibri" panose="020F0502020204030204" pitchFamily="34" charset="0"/>
                        </a:rPr>
                        <a:t>Y-o-Y change (%) Apr-June  </a:t>
                      </a:r>
                      <a:r>
                        <a:rPr lang="en-US" sz="1600" dirty="0" smtClean="0">
                          <a:effectLst/>
                          <a:latin typeface="+mn-lt"/>
                        </a:rPr>
                        <a:t>2023</a:t>
                      </a:r>
                      <a:endParaRPr lang="en-IN" sz="1600" dirty="0" smtClean="0">
                        <a:effectLst/>
                        <a:latin typeface="+mn-lt"/>
                        <a:ea typeface="Calibri" panose="020F0502020204030204" pitchFamily="34" charset="0"/>
                      </a:endParaRPr>
                    </a:p>
                  </a:txBody>
                  <a:tcPr marL="68580" marR="68580" marT="0" marB="0" anchor="ctr"/>
                </a:tc>
              </a:tr>
              <a:tr h="260773">
                <a:tc>
                  <a:txBody>
                    <a:bodyPr/>
                    <a:lstStyle/>
                    <a:p>
                      <a:pPr>
                        <a:lnSpc>
                          <a:spcPct val="107000"/>
                        </a:lnSpc>
                        <a:spcAft>
                          <a:spcPts val="0"/>
                        </a:spcAft>
                      </a:pPr>
                      <a:r>
                        <a:rPr lang="en-US" sz="1600" b="0" dirty="0" smtClean="0">
                          <a:effectLst/>
                          <a:latin typeface="+mn-lt"/>
                        </a:rPr>
                        <a:t>Centre’s Net Revenue</a:t>
                      </a:r>
                      <a:endParaRPr lang="en-IN" sz="1600" b="0" dirty="0">
                        <a:effectLst/>
                        <a:latin typeface="+mn-lt"/>
                        <a:ea typeface="Calibri" panose="020F0502020204030204" pitchFamily="34" charset="0"/>
                      </a:endParaRPr>
                    </a:p>
                  </a:txBody>
                  <a:tcPr marL="68580" marR="68580" marT="0" marB="0" anchor="ctr"/>
                </a:tc>
                <a:tc>
                  <a:txBody>
                    <a:bodyPr/>
                    <a:lstStyle/>
                    <a:p>
                      <a:pPr algn="ctr"/>
                      <a:r>
                        <a:rPr lang="en-IN" sz="1600" dirty="0" smtClean="0"/>
                        <a:t>5.2</a:t>
                      </a:r>
                      <a:endParaRPr lang="en-IN" sz="1600" dirty="0"/>
                    </a:p>
                  </a:txBody>
                  <a:tcPr marL="9525" marR="9525" marT="9525" marB="0" anchor="b"/>
                </a:tc>
                <a:tc>
                  <a:txBody>
                    <a:bodyPr/>
                    <a:lstStyle/>
                    <a:p>
                      <a:pPr algn="ctr" fontAlgn="b"/>
                      <a:r>
                        <a:rPr lang="en-IN" sz="1600" b="0" i="0" u="none" strike="noStrike" dirty="0" smtClean="0">
                          <a:solidFill>
                            <a:schemeClr val="tx1"/>
                          </a:solidFill>
                          <a:effectLst/>
                          <a:latin typeface="+mn-lt"/>
                        </a:rPr>
                        <a:t>3.6</a:t>
                      </a:r>
                      <a:endParaRPr lang="en-IN" sz="1600" b="0" i="0" u="none" strike="noStrike" dirty="0">
                        <a:solidFill>
                          <a:schemeClr val="tx1"/>
                        </a:solidFill>
                        <a:effectLst/>
                        <a:latin typeface="+mn-lt"/>
                      </a:endParaRPr>
                    </a:p>
                  </a:txBody>
                  <a:tcPr marL="9525" marR="9525" marT="9525" marB="0" anchor="b"/>
                </a:tc>
              </a:tr>
              <a:tr h="273118">
                <a:tc>
                  <a:txBody>
                    <a:bodyPr/>
                    <a:lstStyle/>
                    <a:p>
                      <a:pPr>
                        <a:lnSpc>
                          <a:spcPct val="107000"/>
                        </a:lnSpc>
                        <a:spcAft>
                          <a:spcPts val="0"/>
                        </a:spcAft>
                      </a:pPr>
                      <a:r>
                        <a:rPr lang="en-US" sz="1600" b="0" dirty="0" smtClean="0">
                          <a:effectLst/>
                          <a:latin typeface="+mn-lt"/>
                        </a:rPr>
                        <a:t>Gross Tax Revenue (GTR)</a:t>
                      </a:r>
                      <a:endParaRPr lang="en-IN" sz="1600" b="0" dirty="0">
                        <a:effectLst/>
                        <a:latin typeface="+mn-lt"/>
                        <a:ea typeface="Calibri" panose="020F0502020204030204" pitchFamily="34" charset="0"/>
                      </a:endParaRPr>
                    </a:p>
                  </a:txBody>
                  <a:tcPr marL="68580" marR="68580" marT="0" marB="0" anchor="ctr"/>
                </a:tc>
                <a:tc>
                  <a:txBody>
                    <a:bodyPr/>
                    <a:lstStyle/>
                    <a:p>
                      <a:pPr algn="ctr"/>
                      <a:r>
                        <a:rPr lang="en-IN" sz="1600" dirty="0" smtClean="0"/>
                        <a:t>22.4</a:t>
                      </a:r>
                      <a:endParaRPr lang="en-IN" sz="1600" dirty="0"/>
                    </a:p>
                  </a:txBody>
                  <a:tcPr marL="9525" marR="9525" marT="9525" marB="0" anchor="b"/>
                </a:tc>
                <a:tc>
                  <a:txBody>
                    <a:bodyPr/>
                    <a:lstStyle/>
                    <a:p>
                      <a:pPr algn="ctr" fontAlgn="b"/>
                      <a:r>
                        <a:rPr lang="en-IN" sz="1600" b="0" i="0" u="none" strike="noStrike" dirty="0" smtClean="0">
                          <a:solidFill>
                            <a:schemeClr val="tx1"/>
                          </a:solidFill>
                          <a:effectLst/>
                          <a:latin typeface="+mn-lt"/>
                        </a:rPr>
                        <a:t>3.3</a:t>
                      </a:r>
                      <a:endParaRPr lang="en-IN" sz="1600" b="0" i="0" u="none" strike="noStrike" dirty="0">
                        <a:solidFill>
                          <a:schemeClr val="tx1"/>
                        </a:solidFill>
                        <a:effectLst/>
                        <a:latin typeface="+mn-lt"/>
                      </a:endParaRPr>
                    </a:p>
                  </a:txBody>
                  <a:tcPr marL="9525" marR="9525" marT="9525" marB="0" anchor="b"/>
                </a:tc>
              </a:tr>
              <a:tr h="222975">
                <a:tc>
                  <a:txBody>
                    <a:bodyPr/>
                    <a:lstStyle/>
                    <a:p>
                      <a:pPr>
                        <a:lnSpc>
                          <a:spcPct val="107000"/>
                        </a:lnSpc>
                        <a:spcAft>
                          <a:spcPts val="0"/>
                        </a:spcAft>
                      </a:pPr>
                      <a:r>
                        <a:rPr lang="en-US" sz="1600" b="0" dirty="0" smtClean="0">
                          <a:effectLst/>
                          <a:latin typeface="+mn-lt"/>
                        </a:rPr>
                        <a:t>- Corporation </a:t>
                      </a:r>
                      <a:r>
                        <a:rPr lang="en-US" sz="1600" b="0" dirty="0">
                          <a:effectLst/>
                          <a:latin typeface="+mn-lt"/>
                        </a:rPr>
                        <a:t>Tax</a:t>
                      </a:r>
                      <a:endParaRPr lang="en-IN" sz="1600" b="0" dirty="0">
                        <a:effectLst/>
                        <a:latin typeface="+mn-lt"/>
                        <a:ea typeface="Calibri" panose="020F0502020204030204" pitchFamily="34" charset="0"/>
                      </a:endParaRPr>
                    </a:p>
                  </a:txBody>
                  <a:tcPr marL="68580" marR="68580" marT="0" marB="0" anchor="ctr"/>
                </a:tc>
                <a:tc>
                  <a:txBody>
                    <a:bodyPr/>
                    <a:lstStyle/>
                    <a:p>
                      <a:pPr algn="ctr"/>
                      <a:r>
                        <a:rPr lang="en-IN" sz="1600" dirty="0" smtClean="0"/>
                        <a:t>30.0</a:t>
                      </a:r>
                      <a:endParaRPr lang="en-IN" sz="1600" dirty="0"/>
                    </a:p>
                  </a:txBody>
                  <a:tcPr marL="9525" marR="9525" marT="9525" marB="0" anchor="b"/>
                </a:tc>
                <a:tc>
                  <a:txBody>
                    <a:bodyPr/>
                    <a:lstStyle/>
                    <a:p>
                      <a:pPr algn="ctr" fontAlgn="b"/>
                      <a:r>
                        <a:rPr lang="en-IN" sz="1600" b="0" i="0" u="none" strike="noStrike" dirty="0">
                          <a:solidFill>
                            <a:srgbClr val="FF0000"/>
                          </a:solidFill>
                          <a:effectLst/>
                          <a:latin typeface="+mn-lt"/>
                        </a:rPr>
                        <a:t>-</a:t>
                      </a:r>
                      <a:r>
                        <a:rPr lang="en-IN" sz="1600" b="0" i="0" u="none" strike="noStrike" dirty="0" smtClean="0">
                          <a:solidFill>
                            <a:srgbClr val="FF0000"/>
                          </a:solidFill>
                          <a:effectLst/>
                          <a:latin typeface="+mn-lt"/>
                        </a:rPr>
                        <a:t>13.9</a:t>
                      </a:r>
                      <a:endParaRPr lang="en-IN" sz="1600" b="0" i="0" u="none" strike="noStrike" dirty="0">
                        <a:solidFill>
                          <a:srgbClr val="FF0000"/>
                        </a:solidFill>
                        <a:effectLst/>
                        <a:latin typeface="+mn-lt"/>
                      </a:endParaRPr>
                    </a:p>
                  </a:txBody>
                  <a:tcPr marL="9525" marR="9525" marT="9525" marB="0" anchor="b"/>
                </a:tc>
              </a:tr>
              <a:tr h="222975">
                <a:tc>
                  <a:txBody>
                    <a:bodyPr/>
                    <a:lstStyle/>
                    <a:p>
                      <a:pPr>
                        <a:lnSpc>
                          <a:spcPct val="107000"/>
                        </a:lnSpc>
                        <a:spcAft>
                          <a:spcPts val="0"/>
                        </a:spcAft>
                      </a:pPr>
                      <a:r>
                        <a:rPr lang="en-US" sz="1600" b="0" dirty="0" smtClean="0">
                          <a:effectLst/>
                          <a:latin typeface="+mn-lt"/>
                        </a:rPr>
                        <a:t>- Income </a:t>
                      </a:r>
                      <a:r>
                        <a:rPr lang="en-US" sz="1600" b="0" dirty="0">
                          <a:effectLst/>
                          <a:latin typeface="+mn-lt"/>
                        </a:rPr>
                        <a:t>tax</a:t>
                      </a:r>
                      <a:endParaRPr lang="en-IN" sz="1600" b="0" dirty="0">
                        <a:effectLst/>
                        <a:latin typeface="+mn-lt"/>
                        <a:ea typeface="Calibri" panose="020F0502020204030204" pitchFamily="34" charset="0"/>
                      </a:endParaRPr>
                    </a:p>
                  </a:txBody>
                  <a:tcPr marL="68580" marR="68580" marT="0" marB="0" anchor="ctr"/>
                </a:tc>
                <a:tc>
                  <a:txBody>
                    <a:bodyPr/>
                    <a:lstStyle/>
                    <a:p>
                      <a:pPr algn="ctr"/>
                      <a:r>
                        <a:rPr lang="en-IN" sz="1600" dirty="0" smtClean="0"/>
                        <a:t>40.7</a:t>
                      </a:r>
                      <a:endParaRPr lang="en-IN" sz="1600" dirty="0"/>
                    </a:p>
                  </a:txBody>
                  <a:tcPr marL="9525" marR="9525" marT="9525" marB="0" anchor="b"/>
                </a:tc>
                <a:tc>
                  <a:txBody>
                    <a:bodyPr/>
                    <a:lstStyle/>
                    <a:p>
                      <a:pPr algn="ctr" fontAlgn="b"/>
                      <a:r>
                        <a:rPr lang="en-IN" sz="1600" b="0" i="0" u="none" strike="noStrike" dirty="0" smtClean="0">
                          <a:solidFill>
                            <a:schemeClr val="tx1"/>
                          </a:solidFill>
                          <a:effectLst/>
                          <a:latin typeface="+mn-lt"/>
                        </a:rPr>
                        <a:t>11.1</a:t>
                      </a:r>
                      <a:endParaRPr lang="en-IN" sz="1600" b="0" i="0" u="none" strike="noStrike" dirty="0">
                        <a:solidFill>
                          <a:schemeClr val="tx1"/>
                        </a:solidFill>
                        <a:effectLst/>
                        <a:latin typeface="+mn-lt"/>
                      </a:endParaRPr>
                    </a:p>
                  </a:txBody>
                  <a:tcPr marL="9525" marR="9525" marT="9525" marB="0" anchor="b"/>
                </a:tc>
              </a:tr>
              <a:tr h="285995">
                <a:tc>
                  <a:txBody>
                    <a:bodyPr/>
                    <a:lstStyle/>
                    <a:p>
                      <a:pPr>
                        <a:lnSpc>
                          <a:spcPct val="107000"/>
                        </a:lnSpc>
                        <a:spcAft>
                          <a:spcPts val="0"/>
                        </a:spcAft>
                      </a:pPr>
                      <a:r>
                        <a:rPr lang="en-US" sz="1600" b="0" dirty="0" smtClean="0">
                          <a:effectLst/>
                          <a:latin typeface="+mn-lt"/>
                        </a:rPr>
                        <a:t>- Excise </a:t>
                      </a:r>
                      <a:r>
                        <a:rPr lang="en-US" sz="1600" b="0" dirty="0">
                          <a:effectLst/>
                          <a:latin typeface="+mn-lt"/>
                        </a:rPr>
                        <a:t>duties</a:t>
                      </a:r>
                      <a:endParaRPr lang="en-IN" sz="1600" b="0" dirty="0">
                        <a:effectLst/>
                        <a:latin typeface="+mn-lt"/>
                        <a:ea typeface="Calibri" panose="020F0502020204030204" pitchFamily="34" charset="0"/>
                      </a:endParaRPr>
                    </a:p>
                  </a:txBody>
                  <a:tcPr marL="68580" marR="68580" marT="0" marB="0" anchor="ctr"/>
                </a:tc>
                <a:tc>
                  <a:txBody>
                    <a:bodyPr/>
                    <a:lstStyle/>
                    <a:p>
                      <a:pPr algn="ctr"/>
                      <a:r>
                        <a:rPr lang="en-IN" sz="1600" dirty="0" smtClean="0">
                          <a:solidFill>
                            <a:srgbClr val="FF0000"/>
                          </a:solidFill>
                        </a:rPr>
                        <a:t>-9.8</a:t>
                      </a:r>
                      <a:endParaRPr lang="en-IN" sz="1600" dirty="0">
                        <a:solidFill>
                          <a:srgbClr val="FF0000"/>
                        </a:solidFill>
                      </a:endParaRPr>
                    </a:p>
                  </a:txBody>
                  <a:tcPr marL="9525" marR="9525" marT="9525" marB="0" anchor="b"/>
                </a:tc>
                <a:tc>
                  <a:txBody>
                    <a:bodyPr/>
                    <a:lstStyle/>
                    <a:p>
                      <a:pPr algn="ctr" fontAlgn="b"/>
                      <a:r>
                        <a:rPr lang="en-IN" sz="1600" b="0" i="0" u="none" strike="noStrike" dirty="0">
                          <a:solidFill>
                            <a:srgbClr val="FF0000"/>
                          </a:solidFill>
                          <a:effectLst/>
                          <a:latin typeface="+mn-lt"/>
                        </a:rPr>
                        <a:t>-</a:t>
                      </a:r>
                      <a:r>
                        <a:rPr lang="en-IN" sz="1600" b="0" i="0" u="none" strike="noStrike" dirty="0" smtClean="0">
                          <a:solidFill>
                            <a:srgbClr val="FF0000"/>
                          </a:solidFill>
                          <a:effectLst/>
                          <a:latin typeface="+mn-lt"/>
                        </a:rPr>
                        <a:t>15.4</a:t>
                      </a:r>
                      <a:endParaRPr lang="en-IN" sz="1600" b="0" i="0" u="none" strike="noStrike" dirty="0">
                        <a:solidFill>
                          <a:srgbClr val="FF0000"/>
                        </a:solidFill>
                        <a:effectLst/>
                        <a:latin typeface="+mn-lt"/>
                      </a:endParaRPr>
                    </a:p>
                  </a:txBody>
                  <a:tcPr marL="9525" marR="9525" marT="9525" marB="0" anchor="b"/>
                </a:tc>
              </a:tr>
              <a:tr h="236241">
                <a:tc>
                  <a:txBody>
                    <a:bodyPr/>
                    <a:lstStyle/>
                    <a:p>
                      <a:pPr marL="0" indent="0">
                        <a:lnSpc>
                          <a:spcPct val="107000"/>
                        </a:lnSpc>
                        <a:spcAft>
                          <a:spcPts val="0"/>
                        </a:spcAft>
                        <a:buFontTx/>
                        <a:buNone/>
                      </a:pPr>
                      <a:r>
                        <a:rPr lang="en-US" sz="1600" b="0" dirty="0" smtClean="0">
                          <a:effectLst/>
                          <a:latin typeface="+mn-lt"/>
                        </a:rPr>
                        <a:t>- Central GST</a:t>
                      </a:r>
                      <a:endParaRPr lang="en-IN" sz="1600" b="0" dirty="0">
                        <a:effectLst/>
                        <a:latin typeface="+mn-lt"/>
                        <a:ea typeface="Calibri" panose="020F0502020204030204" pitchFamily="34" charset="0"/>
                      </a:endParaRPr>
                    </a:p>
                  </a:txBody>
                  <a:tcPr marL="68580" marR="68580" marT="0" marB="0" anchor="ctr"/>
                </a:tc>
                <a:tc>
                  <a:txBody>
                    <a:bodyPr/>
                    <a:lstStyle/>
                    <a:p>
                      <a:pPr algn="ctr"/>
                      <a:r>
                        <a:rPr lang="en-IN" sz="1600" dirty="0" smtClean="0"/>
                        <a:t>52.7</a:t>
                      </a:r>
                      <a:endParaRPr lang="en-IN" sz="1600" dirty="0"/>
                    </a:p>
                  </a:txBody>
                  <a:tcPr marL="9525" marR="9525" marT="9525" marB="0" anchor="b"/>
                </a:tc>
                <a:tc>
                  <a:txBody>
                    <a:bodyPr/>
                    <a:lstStyle/>
                    <a:p>
                      <a:pPr algn="ctr" fontAlgn="b"/>
                      <a:r>
                        <a:rPr lang="en-IN" sz="1600" b="0" i="0" u="none" strike="noStrike" dirty="0" smtClean="0">
                          <a:solidFill>
                            <a:schemeClr val="tx1"/>
                          </a:solidFill>
                          <a:effectLst/>
                          <a:latin typeface="+mn-lt"/>
                        </a:rPr>
                        <a:t>15.0</a:t>
                      </a:r>
                      <a:endParaRPr lang="en-IN" sz="1600" b="0" i="0" u="none" strike="noStrike" dirty="0">
                        <a:solidFill>
                          <a:schemeClr val="tx1"/>
                        </a:solidFill>
                        <a:effectLst/>
                        <a:latin typeface="+mn-lt"/>
                      </a:endParaRPr>
                    </a:p>
                  </a:txBody>
                  <a:tcPr marL="9525" marR="9525" marT="9525" marB="0" anchor="b"/>
                </a:tc>
              </a:tr>
              <a:tr h="236241">
                <a:tc>
                  <a:txBody>
                    <a:bodyPr/>
                    <a:lstStyle/>
                    <a:p>
                      <a:pPr>
                        <a:lnSpc>
                          <a:spcPct val="107000"/>
                        </a:lnSpc>
                        <a:spcAft>
                          <a:spcPts val="0"/>
                        </a:spcAft>
                      </a:pPr>
                      <a:r>
                        <a:rPr lang="en-US" sz="1600" b="0" dirty="0" smtClean="0">
                          <a:effectLst/>
                          <a:latin typeface="+mn-lt"/>
                        </a:rPr>
                        <a:t>- Customs </a:t>
                      </a:r>
                      <a:r>
                        <a:rPr lang="en-US" sz="1600" b="0" dirty="0">
                          <a:effectLst/>
                          <a:latin typeface="+mn-lt"/>
                        </a:rPr>
                        <a:t>duty</a:t>
                      </a:r>
                      <a:endParaRPr lang="en-IN" sz="1600" b="0" dirty="0">
                        <a:effectLst/>
                        <a:latin typeface="+mn-lt"/>
                        <a:ea typeface="Calibri" panose="020F0502020204030204" pitchFamily="34" charset="0"/>
                      </a:endParaRPr>
                    </a:p>
                  </a:txBody>
                  <a:tcPr marL="68580" marR="68580" marT="0" marB="0" anchor="ctr"/>
                </a:tc>
                <a:tc>
                  <a:txBody>
                    <a:bodyPr/>
                    <a:lstStyle/>
                    <a:p>
                      <a:pPr algn="ctr"/>
                      <a:r>
                        <a:rPr lang="en-IN" sz="1600" dirty="0" smtClean="0">
                          <a:solidFill>
                            <a:srgbClr val="FF0000"/>
                          </a:solidFill>
                        </a:rPr>
                        <a:t>-11.8</a:t>
                      </a:r>
                      <a:endParaRPr lang="en-IN" sz="1600" dirty="0">
                        <a:solidFill>
                          <a:srgbClr val="FF0000"/>
                        </a:solidFill>
                      </a:endParaRPr>
                    </a:p>
                  </a:txBody>
                  <a:tcPr marL="9525" marR="9525" marT="9525" marB="0" anchor="b"/>
                </a:tc>
                <a:tc>
                  <a:txBody>
                    <a:bodyPr/>
                    <a:lstStyle/>
                    <a:p>
                      <a:pPr algn="ctr" fontAlgn="b"/>
                      <a:r>
                        <a:rPr lang="en-IN" sz="1600" b="0" i="0" u="none" strike="noStrike" dirty="0" smtClean="0">
                          <a:solidFill>
                            <a:schemeClr val="tx1"/>
                          </a:solidFill>
                          <a:effectLst/>
                          <a:latin typeface="+mn-lt"/>
                        </a:rPr>
                        <a:t>34.9</a:t>
                      </a:r>
                      <a:endParaRPr lang="en-IN" sz="1600" b="0" i="0" u="none" strike="noStrike" dirty="0">
                        <a:solidFill>
                          <a:schemeClr val="tx1"/>
                        </a:solidFill>
                        <a:effectLst/>
                        <a:latin typeface="+mn-lt"/>
                      </a:endParaRPr>
                    </a:p>
                  </a:txBody>
                  <a:tcPr marL="9525" marR="9525" marT="9525" marB="0" anchor="b"/>
                </a:tc>
              </a:tr>
              <a:tr h="222975">
                <a:tc>
                  <a:txBody>
                    <a:bodyPr/>
                    <a:lstStyle/>
                    <a:p>
                      <a:pPr>
                        <a:lnSpc>
                          <a:spcPct val="107000"/>
                        </a:lnSpc>
                        <a:spcAft>
                          <a:spcPts val="0"/>
                        </a:spcAft>
                      </a:pPr>
                      <a:r>
                        <a:rPr lang="en-US" sz="1600" b="0" dirty="0" smtClean="0">
                          <a:effectLst/>
                          <a:latin typeface="+mn-lt"/>
                        </a:rPr>
                        <a:t>Non-Tax</a:t>
                      </a:r>
                      <a:r>
                        <a:rPr lang="en-US" sz="1600" b="0" baseline="0" dirty="0" smtClean="0">
                          <a:effectLst/>
                          <a:latin typeface="+mn-lt"/>
                        </a:rPr>
                        <a:t> Revenue</a:t>
                      </a:r>
                      <a:endParaRPr lang="en-IN" sz="1600" b="0" dirty="0">
                        <a:effectLst/>
                        <a:latin typeface="+mn-lt"/>
                        <a:ea typeface="Calibri" panose="020F0502020204030204" pitchFamily="34" charset="0"/>
                      </a:endParaRPr>
                    </a:p>
                  </a:txBody>
                  <a:tcPr marL="68580" marR="68580" marT="0" marB="0" anchor="ctr"/>
                </a:tc>
                <a:tc>
                  <a:txBody>
                    <a:bodyPr/>
                    <a:lstStyle/>
                    <a:p>
                      <a:pPr algn="ctr"/>
                      <a:r>
                        <a:rPr lang="en-IN" sz="1600" dirty="0" smtClean="0">
                          <a:solidFill>
                            <a:srgbClr val="FF0000"/>
                          </a:solidFill>
                        </a:rPr>
                        <a:t>-51.2</a:t>
                      </a:r>
                      <a:endParaRPr lang="en-IN" sz="1600" dirty="0">
                        <a:solidFill>
                          <a:srgbClr val="FF0000"/>
                        </a:solidFill>
                      </a:endParaRPr>
                    </a:p>
                  </a:txBody>
                  <a:tcPr marL="68580" marR="68580" marT="0" marB="0" anchor="b"/>
                </a:tc>
                <a:tc>
                  <a:txBody>
                    <a:bodyPr/>
                    <a:lstStyle/>
                    <a:p>
                      <a:pPr marR="71755" algn="ctr">
                        <a:lnSpc>
                          <a:spcPct val="107000"/>
                        </a:lnSpc>
                        <a:spcAft>
                          <a:spcPts val="0"/>
                        </a:spcAft>
                      </a:pPr>
                      <a:r>
                        <a:rPr lang="en-US" sz="1600" dirty="0" smtClean="0">
                          <a:solidFill>
                            <a:schemeClr val="tx1"/>
                          </a:solidFill>
                          <a:effectLst/>
                          <a:latin typeface="+mn-lt"/>
                          <a:ea typeface="Calibri" panose="020F0502020204030204" pitchFamily="34" charset="0"/>
                        </a:rPr>
                        <a:t>149.3</a:t>
                      </a:r>
                      <a:endParaRPr lang="en-IN" sz="1600" dirty="0">
                        <a:solidFill>
                          <a:schemeClr val="tx1"/>
                        </a:solidFill>
                        <a:effectLst/>
                        <a:latin typeface="+mn-lt"/>
                        <a:ea typeface="Calibri" panose="020F0502020204030204" pitchFamily="34" charset="0"/>
                      </a:endParaRPr>
                    </a:p>
                  </a:txBody>
                  <a:tcPr marL="68580" marR="68580" marT="0" marB="0" anchor="b"/>
                </a:tc>
              </a:tr>
            </a:tbl>
          </a:graphicData>
        </a:graphic>
      </p:graphicFrame>
      <p:sp>
        <p:nvSpPr>
          <p:cNvPr id="2" name="Rectangle 1"/>
          <p:cNvSpPr/>
          <p:nvPr/>
        </p:nvSpPr>
        <p:spPr>
          <a:xfrm>
            <a:off x="175739" y="966069"/>
            <a:ext cx="5489388" cy="338554"/>
          </a:xfrm>
          <a:prstGeom prst="rect">
            <a:avLst/>
          </a:prstGeom>
        </p:spPr>
        <p:txBody>
          <a:bodyPr wrap="none">
            <a:spAutoFit/>
          </a:bodyPr>
          <a:lstStyle/>
          <a:p>
            <a:pPr algn="ctr"/>
            <a:r>
              <a:rPr lang="en-US" sz="1600" b="1" dirty="0">
                <a:solidFill>
                  <a:srgbClr val="000000"/>
                </a:solidFill>
                <a:latin typeface="Neue Haas Grotesk Text Pro (Body)"/>
                <a:ea typeface="Calibri" panose="020F0502020204030204" pitchFamily="34" charset="0"/>
                <a:cs typeface="Times New Roman" panose="02020603050405020304" pitchFamily="18" charset="0"/>
              </a:rPr>
              <a:t>Revenue Collections </a:t>
            </a:r>
            <a:r>
              <a:rPr lang="en-US" sz="1600" b="1" dirty="0" smtClean="0">
                <a:solidFill>
                  <a:srgbClr val="000000"/>
                </a:solidFill>
                <a:latin typeface="Neue Haas Grotesk Text Pro (Body)"/>
                <a:ea typeface="Calibri" panose="020F0502020204030204" pitchFamily="34" charset="0"/>
                <a:cs typeface="Times New Roman" panose="02020603050405020304" pitchFamily="18" charset="0"/>
              </a:rPr>
              <a:t>April-June 2023 </a:t>
            </a:r>
            <a:r>
              <a:rPr lang="en-US" sz="1600" b="1" dirty="0">
                <a:solidFill>
                  <a:srgbClr val="000000"/>
                </a:solidFill>
                <a:latin typeface="Neue Haas Grotesk Text Pro (Body)"/>
                <a:ea typeface="Calibri" panose="020F0502020204030204" pitchFamily="34" charset="0"/>
                <a:cs typeface="Times New Roman" panose="02020603050405020304" pitchFamily="18" charset="0"/>
              </a:rPr>
              <a:t>- </a:t>
            </a:r>
            <a:r>
              <a:rPr lang="en-US" sz="1600" b="1" dirty="0">
                <a:solidFill>
                  <a:srgbClr val="000000"/>
                </a:solidFill>
                <a:latin typeface="Neue Haas Grotesk Text Pro (Body)"/>
                <a:ea typeface="Calibri" panose="020F0502020204030204" pitchFamily="34" charset="0"/>
              </a:rPr>
              <a:t>Percent change</a:t>
            </a:r>
            <a:endParaRPr lang="en-IN" sz="1600" dirty="0">
              <a:latin typeface="Neue Haas Grotesk Text Pro (Body)"/>
            </a:endParaRPr>
          </a:p>
        </p:txBody>
      </p:sp>
      <p:sp>
        <p:nvSpPr>
          <p:cNvPr id="9" name="Rectangle 8"/>
          <p:cNvSpPr/>
          <p:nvPr/>
        </p:nvSpPr>
        <p:spPr>
          <a:xfrm>
            <a:off x="602939" y="4591750"/>
            <a:ext cx="4634988" cy="338554"/>
          </a:xfrm>
          <a:prstGeom prst="rect">
            <a:avLst/>
          </a:prstGeom>
        </p:spPr>
        <p:txBody>
          <a:bodyPr wrap="none">
            <a:spAutoFit/>
          </a:bodyPr>
          <a:lstStyle/>
          <a:p>
            <a:pPr algn="ctr"/>
            <a:r>
              <a:rPr lang="en-US" sz="1600" b="1" dirty="0" smtClean="0">
                <a:solidFill>
                  <a:srgbClr val="000000"/>
                </a:solidFill>
                <a:latin typeface="Neue Haas Grotesk Text Pro (Body)"/>
                <a:ea typeface="Calibri" panose="020F0502020204030204" pitchFamily="34" charset="0"/>
                <a:cs typeface="Times New Roman" panose="02020603050405020304" pitchFamily="18" charset="0"/>
              </a:rPr>
              <a:t>Expenditure April-June 2023 </a:t>
            </a:r>
            <a:r>
              <a:rPr lang="en-US" sz="1600" b="1" dirty="0">
                <a:solidFill>
                  <a:srgbClr val="000000"/>
                </a:solidFill>
                <a:latin typeface="Neue Haas Grotesk Text Pro (Body)"/>
                <a:ea typeface="Calibri" panose="020F0502020204030204" pitchFamily="34" charset="0"/>
                <a:cs typeface="Times New Roman" panose="02020603050405020304" pitchFamily="18" charset="0"/>
              </a:rPr>
              <a:t>- </a:t>
            </a:r>
            <a:r>
              <a:rPr lang="en-US" sz="1600" b="1" dirty="0">
                <a:solidFill>
                  <a:srgbClr val="000000"/>
                </a:solidFill>
                <a:latin typeface="Neue Haas Grotesk Text Pro (Body)"/>
                <a:ea typeface="Calibri" panose="020F0502020204030204" pitchFamily="34" charset="0"/>
              </a:rPr>
              <a:t>Percent change</a:t>
            </a:r>
            <a:endParaRPr lang="en-IN" sz="1600" dirty="0">
              <a:latin typeface="Neue Haas Grotesk Text Pro (Body)"/>
            </a:endParaRPr>
          </a:p>
        </p:txBody>
      </p:sp>
      <p:graphicFrame>
        <p:nvGraphicFramePr>
          <p:cNvPr id="10" name="Content Placeholder 3"/>
          <p:cNvGraphicFramePr>
            <a:graphicFrameLocks/>
          </p:cNvGraphicFramePr>
          <p:nvPr>
            <p:extLst/>
          </p:nvPr>
        </p:nvGraphicFramePr>
        <p:xfrm>
          <a:off x="175739" y="4945053"/>
          <a:ext cx="5769317" cy="1617805"/>
        </p:xfrm>
        <a:graphic>
          <a:graphicData uri="http://schemas.openxmlformats.org/drawingml/2006/table">
            <a:tbl>
              <a:tblPr firstRow="1" firstCol="1" bandRow="1">
                <a:tableStyleId>{10A1B5D5-9B99-4C35-A422-299274C87663}</a:tableStyleId>
              </a:tblPr>
              <a:tblGrid>
                <a:gridCol w="2667581"/>
                <a:gridCol w="1550868"/>
                <a:gridCol w="1550868"/>
              </a:tblGrid>
              <a:tr h="822843">
                <a:tc>
                  <a:txBody>
                    <a:bodyPr/>
                    <a:lstStyle/>
                    <a:p>
                      <a:pPr>
                        <a:lnSpc>
                          <a:spcPct val="107000"/>
                        </a:lnSpc>
                        <a:spcAft>
                          <a:spcPts val="0"/>
                        </a:spcAft>
                      </a:pPr>
                      <a:r>
                        <a:rPr lang="en-US" sz="1600" dirty="0">
                          <a:effectLst/>
                          <a:latin typeface="+mn-lt"/>
                        </a:rPr>
                        <a:t> Indicators</a:t>
                      </a:r>
                      <a:endParaRPr lang="en-IN" sz="1600" dirty="0">
                        <a:effectLst/>
                        <a:latin typeface="+mn-lt"/>
                        <a:ea typeface="Calibri" panose="020F0502020204030204" pitchFamily="34" charset="0"/>
                      </a:endParaRPr>
                    </a:p>
                  </a:txBody>
                  <a:tcPr marL="68580" marR="6858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latin typeface="+mn-lt"/>
                          <a:ea typeface="Calibri" panose="020F0502020204030204" pitchFamily="34" charset="0"/>
                        </a:rPr>
                        <a:t>Y-o-Y change (%) Apr-June  </a:t>
                      </a:r>
                      <a:r>
                        <a:rPr lang="en-US" sz="1600" dirty="0" smtClean="0">
                          <a:effectLst/>
                          <a:latin typeface="+mn-lt"/>
                        </a:rPr>
                        <a:t>2022</a:t>
                      </a:r>
                      <a:endParaRPr lang="en-IN" sz="1600" dirty="0" smtClean="0">
                        <a:effectLst/>
                        <a:latin typeface="+mn-lt"/>
                        <a:ea typeface="Calibri" panose="020F0502020204030204" pitchFamily="34"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latin typeface="+mn-lt"/>
                          <a:ea typeface="Calibri" panose="020F0502020204030204" pitchFamily="34" charset="0"/>
                        </a:rPr>
                        <a:t>Y-o-Y change (%) Apr-June  </a:t>
                      </a:r>
                      <a:r>
                        <a:rPr lang="en-US" sz="1600" dirty="0" smtClean="0">
                          <a:effectLst/>
                          <a:latin typeface="+mn-lt"/>
                        </a:rPr>
                        <a:t>2023</a:t>
                      </a:r>
                      <a:endParaRPr lang="en-IN" sz="1600" dirty="0" smtClean="0">
                        <a:effectLst/>
                        <a:latin typeface="+mn-lt"/>
                        <a:ea typeface="Calibri" panose="020F0502020204030204" pitchFamily="34" charset="0"/>
                      </a:endParaRPr>
                    </a:p>
                  </a:txBody>
                  <a:tcPr marL="68580" marR="68580" marT="0" marB="0" anchor="ctr"/>
                </a:tc>
              </a:tr>
              <a:tr h="260773">
                <a:tc>
                  <a:txBody>
                    <a:bodyPr/>
                    <a:lstStyle/>
                    <a:p>
                      <a:pPr>
                        <a:lnSpc>
                          <a:spcPct val="107000"/>
                        </a:lnSpc>
                        <a:spcAft>
                          <a:spcPts val="0"/>
                        </a:spcAft>
                      </a:pPr>
                      <a:r>
                        <a:rPr lang="en-US" sz="1600" b="0" kern="1200" dirty="0">
                          <a:solidFill>
                            <a:schemeClr val="dk1"/>
                          </a:solidFill>
                          <a:effectLst/>
                          <a:latin typeface="+mn-lt"/>
                          <a:ea typeface="+mn-ea"/>
                          <a:cs typeface="+mn-cs"/>
                        </a:rPr>
                        <a:t>Revenue Expenditure</a:t>
                      </a:r>
                      <a:endParaRPr lang="en-IN" sz="1600" b="0" kern="1200" dirty="0">
                        <a:solidFill>
                          <a:schemeClr val="dk1"/>
                        </a:solidFill>
                        <a:effectLst/>
                        <a:latin typeface="+mn-lt"/>
                        <a:ea typeface="+mn-ea"/>
                        <a:cs typeface="+mn-cs"/>
                      </a:endParaRPr>
                    </a:p>
                  </a:txBody>
                  <a:tcPr marL="68580" marR="68580" marT="0" marB="0" anchor="ctr"/>
                </a:tc>
                <a:tc>
                  <a:txBody>
                    <a:bodyPr/>
                    <a:lstStyle/>
                    <a:p>
                      <a:pPr algn="ctr" fontAlgn="b"/>
                      <a:r>
                        <a:rPr lang="en-IN" sz="1600" b="0" i="0" u="none" strike="noStrike" dirty="0" smtClean="0">
                          <a:solidFill>
                            <a:schemeClr val="tx1"/>
                          </a:solidFill>
                          <a:effectLst/>
                          <a:latin typeface="+mn-lt"/>
                        </a:rPr>
                        <a:t>8.8</a:t>
                      </a:r>
                      <a:endParaRPr lang="en-IN" sz="1600" b="0" i="0" u="none" strike="noStrike" dirty="0">
                        <a:solidFill>
                          <a:schemeClr val="tx1"/>
                        </a:solidFill>
                        <a:effectLst/>
                        <a:latin typeface="+mn-lt"/>
                      </a:endParaRPr>
                    </a:p>
                  </a:txBody>
                  <a:tcPr marL="9525" marR="9525" marT="9525" marB="0" anchor="b"/>
                </a:tc>
                <a:tc>
                  <a:txBody>
                    <a:bodyPr/>
                    <a:lstStyle/>
                    <a:p>
                      <a:pPr algn="ctr" fontAlgn="b"/>
                      <a:r>
                        <a:rPr lang="en-IN" sz="1600" b="0" i="0" u="none" strike="noStrike" dirty="0" smtClean="0">
                          <a:solidFill>
                            <a:srgbClr val="FF0000"/>
                          </a:solidFill>
                          <a:effectLst/>
                          <a:latin typeface="+mn-lt"/>
                        </a:rPr>
                        <a:t>-0.1</a:t>
                      </a:r>
                      <a:endParaRPr lang="en-IN" sz="1600" b="0" i="0" u="none" strike="noStrike" dirty="0">
                        <a:solidFill>
                          <a:srgbClr val="FF0000"/>
                        </a:solidFill>
                        <a:effectLst/>
                        <a:latin typeface="+mn-lt"/>
                      </a:endParaRPr>
                    </a:p>
                  </a:txBody>
                  <a:tcPr marL="9525" marR="9525" marT="9525" marB="0" anchor="b"/>
                </a:tc>
              </a:tr>
              <a:tr h="273118">
                <a:tc>
                  <a:txBody>
                    <a:bodyPr/>
                    <a:lstStyle/>
                    <a:p>
                      <a:pPr>
                        <a:lnSpc>
                          <a:spcPct val="107000"/>
                        </a:lnSpc>
                        <a:spcAft>
                          <a:spcPts val="0"/>
                        </a:spcAft>
                      </a:pPr>
                      <a:r>
                        <a:rPr lang="en-US" sz="1600" b="0" kern="1200" dirty="0">
                          <a:solidFill>
                            <a:schemeClr val="dk1"/>
                          </a:solidFill>
                          <a:effectLst/>
                          <a:latin typeface="+mn-lt"/>
                          <a:ea typeface="+mn-ea"/>
                          <a:cs typeface="+mn-cs"/>
                        </a:rPr>
                        <a:t>Capital Expenditure</a:t>
                      </a:r>
                      <a:endParaRPr lang="en-IN" sz="1600" b="0" kern="1200" dirty="0">
                        <a:solidFill>
                          <a:schemeClr val="dk1"/>
                        </a:solidFill>
                        <a:effectLst/>
                        <a:latin typeface="+mn-lt"/>
                        <a:ea typeface="+mn-ea"/>
                        <a:cs typeface="+mn-cs"/>
                      </a:endParaRPr>
                    </a:p>
                  </a:txBody>
                  <a:tcPr marL="68580" marR="68580" marT="0" marB="0" anchor="ctr"/>
                </a:tc>
                <a:tc>
                  <a:txBody>
                    <a:bodyPr/>
                    <a:lstStyle/>
                    <a:p>
                      <a:pPr algn="ctr" fontAlgn="b"/>
                      <a:r>
                        <a:rPr lang="en-IN" sz="1600" b="0" i="0" u="none" strike="noStrike" dirty="0" smtClean="0">
                          <a:solidFill>
                            <a:schemeClr val="tx1"/>
                          </a:solidFill>
                          <a:effectLst/>
                          <a:latin typeface="+mn-lt"/>
                        </a:rPr>
                        <a:t>57.0</a:t>
                      </a:r>
                      <a:endParaRPr lang="en-IN" sz="1600" b="0" i="0" u="none" strike="noStrike" dirty="0">
                        <a:solidFill>
                          <a:schemeClr val="tx1"/>
                        </a:solidFill>
                        <a:effectLst/>
                        <a:latin typeface="+mn-lt"/>
                      </a:endParaRPr>
                    </a:p>
                  </a:txBody>
                  <a:tcPr marL="9525" marR="9525" marT="9525" marB="0" anchor="b"/>
                </a:tc>
                <a:tc>
                  <a:txBody>
                    <a:bodyPr/>
                    <a:lstStyle/>
                    <a:p>
                      <a:pPr algn="ctr" fontAlgn="b"/>
                      <a:r>
                        <a:rPr lang="en-US" sz="1600" b="0" i="0" u="none" strike="noStrike" dirty="0" smtClean="0">
                          <a:solidFill>
                            <a:schemeClr val="tx1"/>
                          </a:solidFill>
                          <a:effectLst/>
                          <a:latin typeface="+mn-lt"/>
                        </a:rPr>
                        <a:t>59.0</a:t>
                      </a:r>
                      <a:endParaRPr lang="en-IN" sz="1600" b="0" i="0" u="none" strike="noStrike" dirty="0">
                        <a:solidFill>
                          <a:schemeClr val="tx1"/>
                        </a:solidFill>
                        <a:effectLst/>
                        <a:latin typeface="+mn-lt"/>
                      </a:endParaRPr>
                    </a:p>
                  </a:txBody>
                  <a:tcPr marL="9525" marR="9525" marT="9525" marB="0" anchor="b"/>
                </a:tc>
              </a:tr>
              <a:tr h="222975">
                <a:tc>
                  <a:txBody>
                    <a:bodyPr/>
                    <a:lstStyle/>
                    <a:p>
                      <a:pPr>
                        <a:lnSpc>
                          <a:spcPct val="107000"/>
                        </a:lnSpc>
                        <a:spcAft>
                          <a:spcPts val="0"/>
                        </a:spcAft>
                      </a:pPr>
                      <a:r>
                        <a:rPr lang="en-US" sz="1600" b="0" kern="1200" dirty="0">
                          <a:solidFill>
                            <a:schemeClr val="dk1"/>
                          </a:solidFill>
                          <a:effectLst/>
                          <a:latin typeface="+mn-lt"/>
                          <a:ea typeface="+mn-ea"/>
                          <a:cs typeface="+mn-cs"/>
                        </a:rPr>
                        <a:t>Total Expenditure</a:t>
                      </a:r>
                      <a:endParaRPr lang="en-IN" sz="1600" b="0" kern="1200" dirty="0">
                        <a:solidFill>
                          <a:schemeClr val="dk1"/>
                        </a:solidFill>
                        <a:effectLst/>
                        <a:latin typeface="+mn-lt"/>
                        <a:ea typeface="+mn-ea"/>
                        <a:cs typeface="+mn-cs"/>
                      </a:endParaRPr>
                    </a:p>
                  </a:txBody>
                  <a:tcPr marL="68580" marR="68580" marT="0" marB="0" anchor="ctr"/>
                </a:tc>
                <a:tc>
                  <a:txBody>
                    <a:bodyPr/>
                    <a:lstStyle/>
                    <a:p>
                      <a:pPr algn="ctr" fontAlgn="b"/>
                      <a:r>
                        <a:rPr lang="en-IN" sz="1600" b="0" i="0" u="none" strike="noStrike" dirty="0" smtClean="0">
                          <a:solidFill>
                            <a:schemeClr val="tx1"/>
                          </a:solidFill>
                          <a:effectLst/>
                          <a:latin typeface="+mn-lt"/>
                        </a:rPr>
                        <a:t>15.4</a:t>
                      </a:r>
                      <a:endParaRPr lang="en-IN" sz="1600" b="0" i="0" u="none" strike="noStrike" dirty="0">
                        <a:solidFill>
                          <a:schemeClr val="tx1"/>
                        </a:solidFill>
                        <a:effectLst/>
                        <a:latin typeface="+mn-lt"/>
                      </a:endParaRPr>
                    </a:p>
                  </a:txBody>
                  <a:tcPr marL="9525" marR="9525" marT="9525" marB="0" anchor="b"/>
                </a:tc>
                <a:tc>
                  <a:txBody>
                    <a:bodyPr/>
                    <a:lstStyle/>
                    <a:p>
                      <a:pPr algn="ctr" fontAlgn="b"/>
                      <a:r>
                        <a:rPr lang="en-IN" sz="1600" b="0" i="0" u="none" strike="noStrike" dirty="0" smtClean="0">
                          <a:solidFill>
                            <a:schemeClr val="tx1"/>
                          </a:solidFill>
                          <a:effectLst/>
                          <a:latin typeface="+mn-lt"/>
                        </a:rPr>
                        <a:t>10.8</a:t>
                      </a:r>
                      <a:endParaRPr lang="en-IN" sz="1600" b="0" i="0" u="none" strike="noStrike" dirty="0">
                        <a:solidFill>
                          <a:schemeClr val="tx1"/>
                        </a:solidFill>
                        <a:effectLst/>
                        <a:latin typeface="+mn-lt"/>
                      </a:endParaRPr>
                    </a:p>
                  </a:txBody>
                  <a:tcPr marL="9525" marR="9525" marT="9525" marB="0" anchor="b"/>
                </a:tc>
              </a:tr>
            </a:tbl>
          </a:graphicData>
        </a:graphic>
      </p:graphicFrame>
      <p:sp>
        <p:nvSpPr>
          <p:cNvPr id="3" name="TextBox 2"/>
          <p:cNvSpPr txBox="1"/>
          <p:nvPr/>
        </p:nvSpPr>
        <p:spPr>
          <a:xfrm>
            <a:off x="6135329" y="1135346"/>
            <a:ext cx="5869858" cy="5232202"/>
          </a:xfrm>
          <a:prstGeom prst="rect">
            <a:avLst/>
          </a:prstGeom>
          <a:noFill/>
        </p:spPr>
        <p:txBody>
          <a:bodyPr wrap="square" rtlCol="0">
            <a:spAutoFit/>
          </a:bodyPr>
          <a:lstStyle/>
          <a:p>
            <a:pPr marL="285750" indent="-285750">
              <a:spcBef>
                <a:spcPts val="600"/>
              </a:spcBef>
              <a:spcAft>
                <a:spcPts val="600"/>
              </a:spcAft>
              <a:buClr>
                <a:srgbClr val="FF0000"/>
              </a:buClr>
              <a:buSzPct val="120000"/>
              <a:buFont typeface="Arial" panose="020B0604020202020204" pitchFamily="34" charset="0"/>
              <a:buChar char="•"/>
            </a:pPr>
            <a:r>
              <a:rPr lang="en-IN" dirty="0" smtClean="0"/>
              <a:t>Q1-2023-24 growth in GTR modest at 3%</a:t>
            </a:r>
          </a:p>
          <a:p>
            <a:pPr marL="285750" indent="-285750">
              <a:spcBef>
                <a:spcPts val="600"/>
              </a:spcBef>
              <a:spcAft>
                <a:spcPts val="600"/>
              </a:spcAft>
              <a:buClr>
                <a:srgbClr val="FF0000"/>
              </a:buClr>
              <a:buSzPct val="120000"/>
              <a:buFont typeface="Arial" panose="020B0604020202020204" pitchFamily="34" charset="0"/>
              <a:buChar char="•"/>
            </a:pPr>
            <a:r>
              <a:rPr lang="en-IN" dirty="0" smtClean="0"/>
              <a:t>GTR growth budgeted at 10.4% in 2023-24</a:t>
            </a:r>
          </a:p>
          <a:p>
            <a:pPr marL="285750" indent="-285750">
              <a:spcBef>
                <a:spcPts val="600"/>
              </a:spcBef>
              <a:spcAft>
                <a:spcPts val="600"/>
              </a:spcAft>
              <a:buClr>
                <a:srgbClr val="FF0000"/>
              </a:buClr>
              <a:buSzPct val="120000"/>
              <a:buFont typeface="Arial" panose="020B0604020202020204" pitchFamily="34" charset="0"/>
              <a:buChar char="•"/>
            </a:pPr>
            <a:r>
              <a:rPr lang="en-IN" dirty="0" smtClean="0"/>
              <a:t>Income tax and GST registered double digit growth</a:t>
            </a:r>
          </a:p>
          <a:p>
            <a:pPr marL="285750" indent="-285750">
              <a:spcBef>
                <a:spcPts val="600"/>
              </a:spcBef>
              <a:spcAft>
                <a:spcPts val="600"/>
              </a:spcAft>
              <a:buClr>
                <a:srgbClr val="FF0000"/>
              </a:buClr>
              <a:buSzPct val="120000"/>
              <a:buFont typeface="Arial" panose="020B0604020202020204" pitchFamily="34" charset="0"/>
              <a:buChar char="•"/>
            </a:pPr>
            <a:r>
              <a:rPr lang="en-IN" dirty="0" smtClean="0"/>
              <a:t>Corporation tax growth fell by 14%</a:t>
            </a:r>
          </a:p>
          <a:p>
            <a:pPr marL="265113" lvl="1">
              <a:spcBef>
                <a:spcPts val="600"/>
              </a:spcBef>
              <a:spcAft>
                <a:spcPts val="600"/>
              </a:spcAft>
              <a:buClr>
                <a:srgbClr val="FF0000"/>
              </a:buClr>
              <a:buSzPct val="120000"/>
            </a:pPr>
            <a:r>
              <a:rPr lang="en-IN" dirty="0" smtClean="0"/>
              <a:t>- attributed to tax refunds</a:t>
            </a:r>
          </a:p>
          <a:p>
            <a:pPr marL="285750" indent="-285750">
              <a:spcBef>
                <a:spcPts val="600"/>
              </a:spcBef>
              <a:spcAft>
                <a:spcPts val="600"/>
              </a:spcAft>
              <a:buClr>
                <a:srgbClr val="FF0000"/>
              </a:buClr>
              <a:buSzPct val="120000"/>
              <a:buFont typeface="Arial" panose="020B0604020202020204" pitchFamily="34" charset="0"/>
              <a:buChar char="•"/>
            </a:pPr>
            <a:r>
              <a:rPr lang="en-IN" dirty="0" smtClean="0"/>
              <a:t>Excise duties fell by 15% on account of softening oil prices</a:t>
            </a:r>
          </a:p>
          <a:p>
            <a:pPr marL="285750" indent="-285750">
              <a:spcBef>
                <a:spcPts val="600"/>
              </a:spcBef>
              <a:spcAft>
                <a:spcPts val="600"/>
              </a:spcAft>
              <a:buClr>
                <a:srgbClr val="FF0000"/>
              </a:buClr>
              <a:buSzPct val="120000"/>
              <a:buFont typeface="Arial" panose="020B0604020202020204" pitchFamily="34" charset="0"/>
              <a:buChar char="•"/>
            </a:pPr>
            <a:r>
              <a:rPr lang="en-IN" dirty="0" smtClean="0"/>
              <a:t>Q1 numbers not reflective of the likely annual trend</a:t>
            </a:r>
          </a:p>
          <a:p>
            <a:pPr>
              <a:spcBef>
                <a:spcPts val="600"/>
              </a:spcBef>
              <a:spcAft>
                <a:spcPts val="600"/>
              </a:spcAft>
              <a:buClr>
                <a:srgbClr val="FF0000"/>
              </a:buClr>
              <a:buSzPct val="120000"/>
            </a:pPr>
            <a:endParaRPr lang="en-IN" dirty="0"/>
          </a:p>
          <a:p>
            <a:pPr marL="285750" indent="-285750">
              <a:spcBef>
                <a:spcPts val="600"/>
              </a:spcBef>
              <a:spcAft>
                <a:spcPts val="600"/>
              </a:spcAft>
              <a:buClr>
                <a:srgbClr val="FF0000"/>
              </a:buClr>
              <a:buSzPct val="120000"/>
              <a:buFont typeface="Arial" panose="020B0604020202020204" pitchFamily="34" charset="0"/>
              <a:buChar char="•"/>
            </a:pPr>
            <a:r>
              <a:rPr lang="en-IN" dirty="0" smtClean="0"/>
              <a:t>Revenue expenditure almost flat</a:t>
            </a:r>
          </a:p>
          <a:p>
            <a:pPr marL="285750" indent="-285750">
              <a:spcBef>
                <a:spcPts val="600"/>
              </a:spcBef>
              <a:spcAft>
                <a:spcPts val="600"/>
              </a:spcAft>
              <a:buClr>
                <a:srgbClr val="FF0000"/>
              </a:buClr>
              <a:buSzPct val="120000"/>
              <a:buFont typeface="Arial" panose="020B0604020202020204" pitchFamily="34" charset="0"/>
              <a:buChar char="•"/>
            </a:pPr>
            <a:r>
              <a:rPr lang="en-IN" dirty="0" smtClean="0"/>
              <a:t>In contrast sharp increase in </a:t>
            </a:r>
            <a:r>
              <a:rPr lang="en-IN" dirty="0" err="1" smtClean="0"/>
              <a:t>capex</a:t>
            </a:r>
            <a:r>
              <a:rPr lang="en-IN" dirty="0" smtClean="0"/>
              <a:t> (59%)</a:t>
            </a:r>
          </a:p>
          <a:p>
            <a:pPr marL="285750" indent="-285750">
              <a:spcBef>
                <a:spcPts val="600"/>
              </a:spcBef>
              <a:spcAft>
                <a:spcPts val="600"/>
              </a:spcAft>
              <a:buClr>
                <a:srgbClr val="FF0000"/>
              </a:buClr>
              <a:buSzPct val="120000"/>
              <a:buFont typeface="Arial" panose="020B0604020202020204" pitchFamily="34" charset="0"/>
              <a:buChar char="•"/>
            </a:pPr>
            <a:r>
              <a:rPr lang="en-IN" dirty="0" smtClean="0"/>
              <a:t>Trends in expenditure in line with budget estimates for 2023-24</a:t>
            </a:r>
          </a:p>
        </p:txBody>
      </p:sp>
    </p:spTree>
    <p:extLst>
      <p:ext uri="{BB962C8B-B14F-4D97-AF65-F5344CB8AC3E}">
        <p14:creationId xmlns:p14="http://schemas.microsoft.com/office/powerpoint/2010/main" val="2201312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122;p23">
            <a:extLst>
              <a:ext uri="{FF2B5EF4-FFF2-40B4-BE49-F238E27FC236}">
                <a16:creationId xmlns="" xmlns:a16="http://schemas.microsoft.com/office/drawing/2014/main" id="{2069705C-8C3F-01B0-2508-72F7A1E96714}"/>
              </a:ext>
            </a:extLst>
          </p:cNvPr>
          <p:cNvSpPr txBox="1">
            <a:spLocks noGrp="1"/>
          </p:cNvSpPr>
          <p:nvPr>
            <p:ph type="title"/>
          </p:nvPr>
        </p:nvSpPr>
        <p:spPr>
          <a:xfrm>
            <a:off x="1" y="14632"/>
            <a:ext cx="12191998" cy="1062087"/>
          </a:xfrm>
          <a:prstGeom prst="rect">
            <a:avLst/>
          </a:prstGeom>
          <a:solidFill>
            <a:srgbClr val="66CCFF"/>
          </a:solidFill>
        </p:spPr>
        <p:txBody>
          <a:bodyPr spcFirstLastPara="1" vert="horz" wrap="square" lIns="121900" tIns="121900" rIns="121900" bIns="121900" rtlCol="0" anchor="t" anchorCtr="0">
            <a:noAutofit/>
          </a:bodyPr>
          <a:lstStyle/>
          <a:p>
            <a:pPr algn="ctr">
              <a:buSzPts val="990"/>
            </a:pPr>
            <a:r>
              <a:rPr lang="en-GB" sz="2800" dirty="0" smtClean="0"/>
              <a:t>5.1</a:t>
            </a:r>
            <a:r>
              <a:rPr lang="en-GB" sz="2800" dirty="0"/>
              <a:t>: Muted response of banks to Variable Rate Reverse Repo (VRRR) auctions</a:t>
            </a:r>
            <a:endParaRPr sz="2800" dirty="0"/>
          </a:p>
        </p:txBody>
      </p:sp>
      <p:pic>
        <p:nvPicPr>
          <p:cNvPr id="6" name="Google Shape;123;p23">
            <a:extLst>
              <a:ext uri="{FF2B5EF4-FFF2-40B4-BE49-F238E27FC236}">
                <a16:creationId xmlns="" xmlns:a16="http://schemas.microsoft.com/office/drawing/2014/main" id="{F3D33B0C-36DC-B773-746A-2536B585BE69}"/>
              </a:ext>
            </a:extLst>
          </p:cNvPr>
          <p:cNvPicPr preferRelativeResize="0"/>
          <p:nvPr/>
        </p:nvPicPr>
        <p:blipFill>
          <a:blip r:embed="rId3">
            <a:alphaModFix/>
          </a:blip>
          <a:stretch>
            <a:fillRect/>
          </a:stretch>
        </p:blipFill>
        <p:spPr>
          <a:xfrm>
            <a:off x="2310967" y="1174367"/>
            <a:ext cx="6513672" cy="5470167"/>
          </a:xfrm>
          <a:prstGeom prst="rect">
            <a:avLst/>
          </a:prstGeom>
          <a:noFill/>
          <a:ln>
            <a:noFill/>
          </a:ln>
        </p:spPr>
      </p:pic>
      <p:cxnSp>
        <p:nvCxnSpPr>
          <p:cNvPr id="7" name="Straight Connector 6">
            <a:extLst>
              <a:ext uri="{FF2B5EF4-FFF2-40B4-BE49-F238E27FC236}">
                <a16:creationId xmlns="" xmlns:a16="http://schemas.microsoft.com/office/drawing/2014/main" id="{CB90E96D-7B82-910F-9C0F-9F600E10EDC1}"/>
              </a:ext>
            </a:extLst>
          </p:cNvPr>
          <p:cNvCxnSpPr>
            <a:cxnSpLocks/>
          </p:cNvCxnSpPr>
          <p:nvPr/>
        </p:nvCxnSpPr>
        <p:spPr>
          <a:xfrm>
            <a:off x="0" y="1076721"/>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981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128;p24">
            <a:extLst>
              <a:ext uri="{FF2B5EF4-FFF2-40B4-BE49-F238E27FC236}">
                <a16:creationId xmlns="" xmlns:a16="http://schemas.microsoft.com/office/drawing/2014/main" id="{CA8FA8C7-546E-61E5-FB8A-BFD507EBBA77}"/>
              </a:ext>
            </a:extLst>
          </p:cNvPr>
          <p:cNvSpPr txBox="1">
            <a:spLocks noGrp="1"/>
          </p:cNvSpPr>
          <p:nvPr>
            <p:ph type="title"/>
          </p:nvPr>
        </p:nvSpPr>
        <p:spPr>
          <a:xfrm>
            <a:off x="0" y="-19900"/>
            <a:ext cx="12191999" cy="694296"/>
          </a:xfrm>
          <a:prstGeom prst="rect">
            <a:avLst/>
          </a:prstGeom>
          <a:solidFill>
            <a:srgbClr val="66CCFF"/>
          </a:solidFill>
        </p:spPr>
        <p:txBody>
          <a:bodyPr spcFirstLastPara="1" vert="horz" wrap="square" lIns="121900" tIns="121900" rIns="121900" bIns="121900" rtlCol="0" anchor="ctr" anchorCtr="0">
            <a:normAutofit fontScale="90000"/>
          </a:bodyPr>
          <a:lstStyle/>
          <a:p>
            <a:pPr algn="ctr">
              <a:buSzPct val="44594"/>
            </a:pPr>
            <a:r>
              <a:rPr lang="en-GB" dirty="0" smtClean="0"/>
              <a:t>5.2: Credit </a:t>
            </a:r>
            <a:r>
              <a:rPr lang="en-GB" dirty="0"/>
              <a:t>to services</a:t>
            </a:r>
            <a:endParaRPr dirty="0"/>
          </a:p>
        </p:txBody>
      </p:sp>
      <p:sp>
        <p:nvSpPr>
          <p:cNvPr id="6" name="Google Shape;129;p24">
            <a:extLst>
              <a:ext uri="{FF2B5EF4-FFF2-40B4-BE49-F238E27FC236}">
                <a16:creationId xmlns="" xmlns:a16="http://schemas.microsoft.com/office/drawing/2014/main" id="{CA19C1F2-76E7-C276-B805-6E7F0C9FF0A7}"/>
              </a:ext>
            </a:extLst>
          </p:cNvPr>
          <p:cNvSpPr txBox="1">
            <a:spLocks/>
          </p:cNvSpPr>
          <p:nvPr/>
        </p:nvSpPr>
        <p:spPr>
          <a:xfrm>
            <a:off x="0" y="4340709"/>
            <a:ext cx="12191999" cy="19120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FF0000"/>
              </a:buClr>
              <a:buSzPct val="133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Neue Haas Grotesk Text Pro"/>
                <a:ea typeface="+mn-ea"/>
                <a:cs typeface="+mn-cs"/>
              </a:rPr>
              <a:t>The outstanding credit to Services sector in June 2023 stood at Rs. 38.85 trillion, a growth of 26.7 percent from June last year. Of the total outstanding credit to services, credit to NBFCs and domestic trade stood at Rs. 14.24 trillion  and Rs. 8.6 trillion respectively. </a:t>
            </a:r>
          </a:p>
          <a:p>
            <a:pPr marL="228600" marR="0" lvl="0" indent="-228600" algn="l" defTabSz="914400" rtl="0" eaLnBrk="1" fontAlgn="auto" latinLnBrk="0" hangingPunct="1">
              <a:lnSpc>
                <a:spcPct val="100000"/>
              </a:lnSpc>
              <a:spcBef>
                <a:spcPts val="1000"/>
              </a:spcBef>
              <a:spcAft>
                <a:spcPts val="0"/>
              </a:spcAft>
              <a:buClr>
                <a:srgbClr val="FF0000"/>
              </a:buClr>
              <a:buSzPct val="133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Neue Haas Grotesk Text Pro"/>
                <a:ea typeface="+mn-ea"/>
                <a:cs typeface="+mn-cs"/>
              </a:rPr>
              <a:t>Credit to Non bank financial companies (NBFCs) has a share of 36.7 percent and trade has a share of 22.1 percent in the outstanding credit to services sector. </a:t>
            </a:r>
          </a:p>
          <a:p>
            <a:pPr marL="228600" marR="0" lvl="0" indent="-228600" algn="l" defTabSz="914400" rtl="0" eaLnBrk="1" fontAlgn="auto" latinLnBrk="0" hangingPunct="1">
              <a:lnSpc>
                <a:spcPct val="100000"/>
              </a:lnSpc>
              <a:spcBef>
                <a:spcPts val="1000"/>
              </a:spcBef>
              <a:spcAft>
                <a:spcPts val="0"/>
              </a:spcAft>
              <a:buClr>
                <a:srgbClr val="FF0000"/>
              </a:buClr>
              <a:buSzPct val="133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Neue Haas Grotesk Text Pro"/>
                <a:ea typeface="+mn-ea"/>
                <a:cs typeface="+mn-cs"/>
              </a:rPr>
              <a:t>Reliance on bank funding has increased for NBFCs as other sources of funds such as Mutual Funds (MF) exposure  to the bonds and CPs of NBFCs has seen a decline. </a:t>
            </a:r>
          </a:p>
        </p:txBody>
      </p:sp>
      <p:sp>
        <p:nvSpPr>
          <p:cNvPr id="7" name="Google Shape;130;p24">
            <a:extLst>
              <a:ext uri="{FF2B5EF4-FFF2-40B4-BE49-F238E27FC236}">
                <a16:creationId xmlns="" xmlns:a16="http://schemas.microsoft.com/office/drawing/2014/main" id="{B8BC54E3-D208-6BD9-1BEA-B08832CCB673}"/>
              </a:ext>
            </a:extLst>
          </p:cNvPr>
          <p:cNvSpPr txBox="1"/>
          <p:nvPr/>
        </p:nvSpPr>
        <p:spPr>
          <a:xfrm>
            <a:off x="1" y="6465333"/>
            <a:ext cx="12191998" cy="340400"/>
          </a:xfrm>
          <a:prstGeom prst="rect">
            <a:avLst/>
          </a:prstGeom>
          <a:noFill/>
          <a:ln>
            <a:noFill/>
          </a:ln>
        </p:spPr>
        <p:txBody>
          <a:bodyPr spcFirstLastPara="1" wrap="square" lIns="121900" tIns="121900" rIns="121900" bIns="121900" anchor="t" anchorCtr="0">
            <a:noAutofit/>
          </a:bodyPr>
          <a:lstStyle/>
          <a:p>
            <a:pPr marL="171450" marR="0" lvl="0" indent="-171450" algn="l" defTabSz="914400" rtl="0" eaLnBrk="1" fontAlgn="auto" latinLnBrk="0" hangingPunct="1">
              <a:lnSpc>
                <a:spcPct val="100000"/>
              </a:lnSpc>
              <a:spcBef>
                <a:spcPts val="0"/>
              </a:spcBef>
              <a:spcAft>
                <a:spcPts val="1600"/>
              </a:spcAft>
              <a:buClr>
                <a:srgbClr val="FF0000"/>
              </a:buClr>
              <a:buSzPct val="128000"/>
              <a:buFont typeface="Arial" panose="020B0604020202020204" pitchFamily="34" charset="0"/>
              <a:buChar char="•"/>
              <a:tabLst/>
              <a:defRPr/>
            </a:pPr>
            <a:r>
              <a:rPr kumimoji="0" lang="en-GB" sz="1250" b="0" i="0" u="none" strike="noStrike" kern="1200" cap="none" spc="0" normalizeH="0" baseline="0" noProof="0" dirty="0">
                <a:ln>
                  <a:noFill/>
                </a:ln>
                <a:solidFill>
                  <a:srgbClr val="242E41"/>
                </a:solidFill>
                <a:effectLst/>
                <a:uLnTx/>
                <a:uFillTx/>
                <a:latin typeface="Neue Haas Grotesk Text Pro"/>
                <a:ea typeface="+mn-ea"/>
                <a:cs typeface="+mn-cs"/>
              </a:rPr>
              <a:t>Other Services includes Transport operators, Computer software, Tourism, hotels &amp; restaurants, Professional services, Shipping, Aviation and Other services</a:t>
            </a:r>
            <a:endParaRPr kumimoji="0" sz="1250" b="0" i="0" u="none" strike="noStrike" kern="1200" cap="none" spc="0" normalizeH="0" baseline="0" noProof="0" dirty="0">
              <a:ln>
                <a:noFill/>
              </a:ln>
              <a:solidFill>
                <a:srgbClr val="000000"/>
              </a:solidFill>
              <a:effectLst/>
              <a:uLnTx/>
              <a:uFillTx/>
              <a:latin typeface="Neue Haas Grotesk Text Pro"/>
              <a:ea typeface="+mn-ea"/>
              <a:cs typeface="+mn-cs"/>
            </a:endParaRPr>
          </a:p>
        </p:txBody>
      </p:sp>
      <p:pic>
        <p:nvPicPr>
          <p:cNvPr id="8" name="Google Shape;131;p24">
            <a:extLst>
              <a:ext uri="{FF2B5EF4-FFF2-40B4-BE49-F238E27FC236}">
                <a16:creationId xmlns="" xmlns:a16="http://schemas.microsoft.com/office/drawing/2014/main" id="{0EB63A98-82A2-17EA-1DA0-6C1E5C28FD87}"/>
              </a:ext>
            </a:extLst>
          </p:cNvPr>
          <p:cNvPicPr preferRelativeResize="0"/>
          <p:nvPr/>
        </p:nvPicPr>
        <p:blipFill>
          <a:blip r:embed="rId3">
            <a:alphaModFix/>
          </a:blip>
          <a:stretch>
            <a:fillRect/>
          </a:stretch>
        </p:blipFill>
        <p:spPr>
          <a:xfrm>
            <a:off x="209915" y="971164"/>
            <a:ext cx="5743686" cy="3603267"/>
          </a:xfrm>
          <a:prstGeom prst="rect">
            <a:avLst/>
          </a:prstGeom>
          <a:noFill/>
          <a:ln>
            <a:noFill/>
          </a:ln>
        </p:spPr>
      </p:pic>
      <p:pic>
        <p:nvPicPr>
          <p:cNvPr id="9" name="Google Shape;132;p24">
            <a:extLst>
              <a:ext uri="{FF2B5EF4-FFF2-40B4-BE49-F238E27FC236}">
                <a16:creationId xmlns="" xmlns:a16="http://schemas.microsoft.com/office/drawing/2014/main" id="{B8A347C6-1F2C-B0A8-5474-8AFCB9751CF3}"/>
              </a:ext>
            </a:extLst>
          </p:cNvPr>
          <p:cNvPicPr preferRelativeResize="0"/>
          <p:nvPr/>
        </p:nvPicPr>
        <p:blipFill>
          <a:blip r:embed="rId4">
            <a:alphaModFix/>
          </a:blip>
          <a:stretch>
            <a:fillRect/>
          </a:stretch>
        </p:blipFill>
        <p:spPr>
          <a:xfrm>
            <a:off x="5953601" y="971164"/>
            <a:ext cx="6028484" cy="3603267"/>
          </a:xfrm>
          <a:prstGeom prst="rect">
            <a:avLst/>
          </a:prstGeom>
          <a:noFill/>
          <a:ln>
            <a:noFill/>
          </a:ln>
        </p:spPr>
      </p:pic>
      <p:sp>
        <p:nvSpPr>
          <p:cNvPr id="10" name="Google Shape;133;p24">
            <a:extLst>
              <a:ext uri="{FF2B5EF4-FFF2-40B4-BE49-F238E27FC236}">
                <a16:creationId xmlns="" xmlns:a16="http://schemas.microsoft.com/office/drawing/2014/main" id="{580609F0-940B-7900-766B-2FA89AE8C329}"/>
              </a:ext>
            </a:extLst>
          </p:cNvPr>
          <p:cNvSpPr txBox="1"/>
          <p:nvPr/>
        </p:nvSpPr>
        <p:spPr>
          <a:xfrm>
            <a:off x="261201" y="674397"/>
            <a:ext cx="5692400" cy="340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Neue Haas Grotesk Text Pro"/>
                <a:ea typeface="+mn-ea"/>
                <a:cs typeface="+mn-cs"/>
              </a:rPr>
              <a:t>Outstanding credit to services sector</a:t>
            </a:r>
            <a:endParaRPr kumimoji="0" sz="1600" b="0" i="0" u="none" strike="noStrike" kern="1200" cap="none" spc="0" normalizeH="0" baseline="0" noProof="0" dirty="0">
              <a:ln>
                <a:noFill/>
              </a:ln>
              <a:solidFill>
                <a:srgbClr val="000000"/>
              </a:solidFill>
              <a:effectLst/>
              <a:uLnTx/>
              <a:uFillTx/>
              <a:latin typeface="Neue Haas Grotesk Text Pro"/>
              <a:ea typeface="+mn-ea"/>
              <a:cs typeface="+mn-cs"/>
            </a:endParaRPr>
          </a:p>
        </p:txBody>
      </p:sp>
      <p:sp>
        <p:nvSpPr>
          <p:cNvPr id="11" name="Google Shape;134;p24">
            <a:extLst>
              <a:ext uri="{FF2B5EF4-FFF2-40B4-BE49-F238E27FC236}">
                <a16:creationId xmlns="" xmlns:a16="http://schemas.microsoft.com/office/drawing/2014/main" id="{47BC28E2-38B3-A686-D80A-9F311CB4355B}"/>
              </a:ext>
            </a:extLst>
          </p:cNvPr>
          <p:cNvSpPr txBox="1"/>
          <p:nvPr/>
        </p:nvSpPr>
        <p:spPr>
          <a:xfrm>
            <a:off x="6015501" y="674397"/>
            <a:ext cx="5692400" cy="340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Neue Haas Grotesk Text Pro"/>
                <a:ea typeface="+mn-ea"/>
                <a:cs typeface="+mn-cs"/>
              </a:rPr>
              <a:t>Share in credit to services sector</a:t>
            </a:r>
            <a:endParaRPr kumimoji="0" sz="1600" b="0" i="0" u="none" strike="noStrike" kern="1200" cap="none" spc="0" normalizeH="0" baseline="0" noProof="0" dirty="0">
              <a:ln>
                <a:noFill/>
              </a:ln>
              <a:solidFill>
                <a:srgbClr val="000000"/>
              </a:solidFill>
              <a:effectLst/>
              <a:uLnTx/>
              <a:uFillTx/>
              <a:latin typeface="Neue Haas Grotesk Text Pro"/>
              <a:ea typeface="+mn-ea"/>
              <a:cs typeface="+mn-cs"/>
            </a:endParaRPr>
          </a:p>
        </p:txBody>
      </p:sp>
      <p:cxnSp>
        <p:nvCxnSpPr>
          <p:cNvPr id="12" name="Straight Connector 11">
            <a:extLst>
              <a:ext uri="{FF2B5EF4-FFF2-40B4-BE49-F238E27FC236}">
                <a16:creationId xmlns="" xmlns:a16="http://schemas.microsoft.com/office/drawing/2014/main" id="{2A98E799-8C2D-5649-506D-1138D21C1382}"/>
              </a:ext>
            </a:extLst>
          </p:cNvPr>
          <p:cNvCxnSpPr>
            <a:cxnSpLocks/>
          </p:cNvCxnSpPr>
          <p:nvPr/>
        </p:nvCxnSpPr>
        <p:spPr>
          <a:xfrm>
            <a:off x="0" y="693933"/>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455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Google Shape;139;p25">
            <a:extLst>
              <a:ext uri="{FF2B5EF4-FFF2-40B4-BE49-F238E27FC236}">
                <a16:creationId xmlns="" xmlns:a16="http://schemas.microsoft.com/office/drawing/2014/main" id="{DD0E2073-E7E8-E8A3-0FB2-BCAFB8929D55}"/>
              </a:ext>
            </a:extLst>
          </p:cNvPr>
          <p:cNvSpPr txBox="1">
            <a:spLocks noGrp="1"/>
          </p:cNvSpPr>
          <p:nvPr>
            <p:ph type="title"/>
          </p:nvPr>
        </p:nvSpPr>
        <p:spPr>
          <a:xfrm>
            <a:off x="-3462" y="-19901"/>
            <a:ext cx="12195459" cy="779362"/>
          </a:xfrm>
          <a:prstGeom prst="rect">
            <a:avLst/>
          </a:prstGeom>
          <a:solidFill>
            <a:srgbClr val="66CCFF"/>
          </a:solidFill>
        </p:spPr>
        <p:txBody>
          <a:bodyPr spcFirstLastPara="1" vert="horz" wrap="square" lIns="121900" tIns="121900" rIns="121900" bIns="121900" rtlCol="0" anchor="t" anchorCtr="0">
            <a:normAutofit fontScale="90000"/>
          </a:bodyPr>
          <a:lstStyle/>
          <a:p>
            <a:pPr algn="ctr">
              <a:buSzPct val="44594"/>
            </a:pPr>
            <a:r>
              <a:rPr lang="en-GB" sz="800" dirty="0"/>
              <a:t/>
            </a:r>
            <a:br>
              <a:rPr lang="en-GB" sz="800" dirty="0"/>
            </a:br>
            <a:r>
              <a:rPr lang="en-GB" sz="4000" dirty="0" smtClean="0"/>
              <a:t>5.3: Personal </a:t>
            </a:r>
            <a:r>
              <a:rPr lang="en-GB" sz="4000" dirty="0"/>
              <a:t>loans</a:t>
            </a:r>
            <a:endParaRPr sz="2960" dirty="0"/>
          </a:p>
        </p:txBody>
      </p:sp>
      <p:sp>
        <p:nvSpPr>
          <p:cNvPr id="6" name="Google Shape;140;p25">
            <a:extLst>
              <a:ext uri="{FF2B5EF4-FFF2-40B4-BE49-F238E27FC236}">
                <a16:creationId xmlns="" xmlns:a16="http://schemas.microsoft.com/office/drawing/2014/main" id="{0C26FA17-FF5E-04DD-2091-D65287943AF2}"/>
              </a:ext>
            </a:extLst>
          </p:cNvPr>
          <p:cNvSpPr txBox="1">
            <a:spLocks/>
          </p:cNvSpPr>
          <p:nvPr/>
        </p:nvSpPr>
        <p:spPr>
          <a:xfrm>
            <a:off x="0" y="4308830"/>
            <a:ext cx="12191999" cy="19120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FF0000"/>
              </a:buClr>
              <a:buSzPct val="13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Neue Haas Grotesk Text Pro"/>
                <a:ea typeface="+mn-ea"/>
                <a:cs typeface="+mn-cs"/>
              </a:rPr>
              <a:t>The outstanding credit to Services sector in June 2023 stood at Rs. 38.85 trillion, a growth of 26.7 percent from June last year. Of the total outstanding credit to services, credit to NBFCs and domestic trade stood at Rs. 14.24 trillion  and Rs. 8.6 trillion respectively. </a:t>
            </a:r>
          </a:p>
          <a:p>
            <a:pPr marL="228600" marR="0" lvl="0" indent="-228600" algn="l" defTabSz="914400" rtl="0" eaLnBrk="1" fontAlgn="auto" latinLnBrk="0" hangingPunct="1">
              <a:lnSpc>
                <a:spcPct val="100000"/>
              </a:lnSpc>
              <a:spcBef>
                <a:spcPts val="1000"/>
              </a:spcBef>
              <a:spcAft>
                <a:spcPts val="0"/>
              </a:spcAft>
              <a:buClr>
                <a:srgbClr val="FF0000"/>
              </a:buClr>
              <a:buSzPct val="13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Neue Haas Grotesk Text Pro"/>
                <a:ea typeface="+mn-ea"/>
                <a:cs typeface="+mn-cs"/>
              </a:rPr>
              <a:t>Credit to Non bank financial companies (NBFCs) has a share of 36.7 percent and trade has a share of 22.1 percent in the outstanding credit to services sector. </a:t>
            </a:r>
          </a:p>
          <a:p>
            <a:pPr marL="228600" marR="0" lvl="0" indent="-228600" algn="l" defTabSz="914400" rtl="0" eaLnBrk="1" fontAlgn="auto" latinLnBrk="0" hangingPunct="1">
              <a:lnSpc>
                <a:spcPct val="100000"/>
              </a:lnSpc>
              <a:spcBef>
                <a:spcPts val="1000"/>
              </a:spcBef>
              <a:spcAft>
                <a:spcPts val="0"/>
              </a:spcAft>
              <a:buClr>
                <a:srgbClr val="FF0000"/>
              </a:buClr>
              <a:buSzPct val="13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Neue Haas Grotesk Text Pro"/>
                <a:ea typeface="+mn-ea"/>
                <a:cs typeface="+mn-cs"/>
              </a:rPr>
              <a:t>Reliance on bank funding has increased for NBFCs as other sources of funds such as Mutual Funds (MF) exposure  to the bonds and CPs of NBFCs has seen a decline. </a:t>
            </a:r>
          </a:p>
        </p:txBody>
      </p:sp>
      <p:sp>
        <p:nvSpPr>
          <p:cNvPr id="7" name="Google Shape;141;p25">
            <a:extLst>
              <a:ext uri="{FF2B5EF4-FFF2-40B4-BE49-F238E27FC236}">
                <a16:creationId xmlns="" xmlns:a16="http://schemas.microsoft.com/office/drawing/2014/main" id="{885AD207-D10E-4002-7E3A-79AED02F9D3A}"/>
              </a:ext>
            </a:extLst>
          </p:cNvPr>
          <p:cNvSpPr txBox="1"/>
          <p:nvPr/>
        </p:nvSpPr>
        <p:spPr>
          <a:xfrm>
            <a:off x="-1" y="6444067"/>
            <a:ext cx="12191999" cy="340400"/>
          </a:xfrm>
          <a:prstGeom prst="rect">
            <a:avLst/>
          </a:prstGeom>
          <a:noFill/>
          <a:ln>
            <a:noFill/>
          </a:ln>
        </p:spPr>
        <p:txBody>
          <a:bodyPr spcFirstLastPara="1" wrap="square" lIns="121900" tIns="121900" rIns="121900" bIns="121900" anchor="t" anchorCtr="0">
            <a:noAutofit/>
          </a:bodyPr>
          <a:lstStyle/>
          <a:p>
            <a:pPr marL="171450" marR="0" lvl="0" indent="-171450" algn="l" defTabSz="914400" rtl="0" eaLnBrk="1" fontAlgn="auto" latinLnBrk="0" hangingPunct="1">
              <a:lnSpc>
                <a:spcPct val="100000"/>
              </a:lnSpc>
              <a:spcBef>
                <a:spcPts val="0"/>
              </a:spcBef>
              <a:spcAft>
                <a:spcPts val="1600"/>
              </a:spcAft>
              <a:buClr>
                <a:srgbClr val="FF0000"/>
              </a:buClr>
              <a:buSzPct val="121000"/>
              <a:buFont typeface="Arial" panose="020B0604020202020204" pitchFamily="34" charset="0"/>
              <a:buChar char="•"/>
              <a:tabLst/>
              <a:defRPr/>
            </a:pPr>
            <a:r>
              <a:rPr kumimoji="0" lang="en-GB" sz="1200" b="0" i="0" u="none" strike="noStrike" kern="1200" cap="none" spc="0" normalizeH="0" baseline="0" noProof="0" dirty="0">
                <a:ln>
                  <a:noFill/>
                </a:ln>
                <a:solidFill>
                  <a:srgbClr val="242E41"/>
                </a:solidFill>
                <a:effectLst/>
                <a:uLnTx/>
                <a:uFillTx/>
                <a:latin typeface="Neue Haas Grotesk Text Pro"/>
                <a:ea typeface="+mn-ea"/>
                <a:cs typeface="+mn-cs"/>
              </a:rPr>
              <a:t>Other Services includes Transport operators, Computer software, Tourism, hotels &amp; restaurants, Professional services, Shipping, Aviation and Other services</a:t>
            </a:r>
            <a:endParaRPr kumimoji="0" sz="1467" b="0" i="0" u="none" strike="noStrike" kern="1200" cap="none" spc="0" normalizeH="0" baseline="0" noProof="0" dirty="0">
              <a:ln>
                <a:noFill/>
              </a:ln>
              <a:solidFill>
                <a:srgbClr val="000000"/>
              </a:solidFill>
              <a:effectLst/>
              <a:uLnTx/>
              <a:uFillTx/>
              <a:latin typeface="Neue Haas Grotesk Text Pro"/>
              <a:ea typeface="+mn-ea"/>
              <a:cs typeface="+mn-cs"/>
            </a:endParaRPr>
          </a:p>
        </p:txBody>
      </p:sp>
      <p:pic>
        <p:nvPicPr>
          <p:cNvPr id="8" name="Google Shape;142;p25">
            <a:extLst>
              <a:ext uri="{FF2B5EF4-FFF2-40B4-BE49-F238E27FC236}">
                <a16:creationId xmlns="" xmlns:a16="http://schemas.microsoft.com/office/drawing/2014/main" id="{37574215-A566-6345-4495-D42B5D593FF8}"/>
              </a:ext>
            </a:extLst>
          </p:cNvPr>
          <p:cNvPicPr preferRelativeResize="0"/>
          <p:nvPr/>
        </p:nvPicPr>
        <p:blipFill rotWithShape="1">
          <a:blip r:embed="rId3">
            <a:alphaModFix/>
          </a:blip>
          <a:srcRect l="2034" t="2718" r="2149" b="6132"/>
          <a:stretch/>
        </p:blipFill>
        <p:spPr>
          <a:xfrm>
            <a:off x="170120" y="1041990"/>
            <a:ext cx="5906265" cy="3444949"/>
          </a:xfrm>
          <a:prstGeom prst="rect">
            <a:avLst/>
          </a:prstGeom>
          <a:noFill/>
          <a:ln>
            <a:noFill/>
          </a:ln>
        </p:spPr>
      </p:pic>
      <p:pic>
        <p:nvPicPr>
          <p:cNvPr id="9" name="Google Shape;143;p25">
            <a:extLst>
              <a:ext uri="{FF2B5EF4-FFF2-40B4-BE49-F238E27FC236}">
                <a16:creationId xmlns="" xmlns:a16="http://schemas.microsoft.com/office/drawing/2014/main" id="{460D3854-53D9-3A63-A3B5-8BDAB67BFACF}"/>
              </a:ext>
            </a:extLst>
          </p:cNvPr>
          <p:cNvPicPr preferRelativeResize="0"/>
          <p:nvPr/>
        </p:nvPicPr>
        <p:blipFill rotWithShape="1">
          <a:blip r:embed="rId4">
            <a:alphaModFix/>
          </a:blip>
          <a:srcRect l="1318" t="2718" r="3246" b="6132"/>
          <a:stretch/>
        </p:blipFill>
        <p:spPr>
          <a:xfrm>
            <a:off x="6115615" y="1041991"/>
            <a:ext cx="5866646" cy="3444948"/>
          </a:xfrm>
          <a:prstGeom prst="rect">
            <a:avLst/>
          </a:prstGeom>
          <a:noFill/>
          <a:ln>
            <a:noFill/>
          </a:ln>
        </p:spPr>
      </p:pic>
      <p:sp>
        <p:nvSpPr>
          <p:cNvPr id="10" name="Google Shape;144;p25">
            <a:extLst>
              <a:ext uri="{FF2B5EF4-FFF2-40B4-BE49-F238E27FC236}">
                <a16:creationId xmlns="" xmlns:a16="http://schemas.microsoft.com/office/drawing/2014/main" id="{A4299727-4A2A-ACC0-7CBA-ED7DF05F817B}"/>
              </a:ext>
            </a:extLst>
          </p:cNvPr>
          <p:cNvSpPr txBox="1"/>
          <p:nvPr/>
        </p:nvSpPr>
        <p:spPr>
          <a:xfrm>
            <a:off x="282467" y="759461"/>
            <a:ext cx="5692400" cy="340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Neue Haas Grotesk Text Pro"/>
                <a:ea typeface="+mn-ea"/>
                <a:cs typeface="+mn-cs"/>
              </a:rPr>
              <a:t>Outstanding personal loans</a:t>
            </a:r>
            <a:endParaRPr kumimoji="0" sz="1600" b="0" i="0" u="none" strike="noStrike" kern="1200" cap="none" spc="0" normalizeH="0" baseline="0" noProof="0" dirty="0">
              <a:ln>
                <a:noFill/>
              </a:ln>
              <a:solidFill>
                <a:srgbClr val="000000"/>
              </a:solidFill>
              <a:effectLst/>
              <a:uLnTx/>
              <a:uFillTx/>
              <a:latin typeface="Neue Haas Grotesk Text Pro"/>
              <a:ea typeface="+mn-ea"/>
              <a:cs typeface="+mn-cs"/>
            </a:endParaRPr>
          </a:p>
        </p:txBody>
      </p:sp>
      <p:sp>
        <p:nvSpPr>
          <p:cNvPr id="11" name="Google Shape;145;p25">
            <a:extLst>
              <a:ext uri="{FF2B5EF4-FFF2-40B4-BE49-F238E27FC236}">
                <a16:creationId xmlns="" xmlns:a16="http://schemas.microsoft.com/office/drawing/2014/main" id="{2B42ED1D-48C0-D806-7BDA-D420B4AE0BEA}"/>
              </a:ext>
            </a:extLst>
          </p:cNvPr>
          <p:cNvSpPr txBox="1"/>
          <p:nvPr/>
        </p:nvSpPr>
        <p:spPr>
          <a:xfrm>
            <a:off x="6036767" y="759461"/>
            <a:ext cx="5692400" cy="3404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Neue Haas Grotesk Text Pro"/>
                <a:ea typeface="+mn-ea"/>
                <a:cs typeface="+mn-cs"/>
              </a:rPr>
              <a:t>Share in personal loans</a:t>
            </a:r>
            <a:endParaRPr kumimoji="0" sz="1600" b="0" i="0" u="none" strike="noStrike" kern="1200" cap="none" spc="0" normalizeH="0" baseline="0" noProof="0">
              <a:ln>
                <a:noFill/>
              </a:ln>
              <a:solidFill>
                <a:srgbClr val="000000"/>
              </a:solidFill>
              <a:effectLst/>
              <a:uLnTx/>
              <a:uFillTx/>
              <a:latin typeface="Neue Haas Grotesk Text Pro"/>
              <a:ea typeface="+mn-ea"/>
              <a:cs typeface="+mn-cs"/>
            </a:endParaRPr>
          </a:p>
        </p:txBody>
      </p:sp>
      <p:cxnSp>
        <p:nvCxnSpPr>
          <p:cNvPr id="12" name="Straight Connector 11">
            <a:extLst>
              <a:ext uri="{FF2B5EF4-FFF2-40B4-BE49-F238E27FC236}">
                <a16:creationId xmlns="" xmlns:a16="http://schemas.microsoft.com/office/drawing/2014/main" id="{13036657-D4DC-20FF-1E0E-173F5F521B3C}"/>
              </a:ext>
            </a:extLst>
          </p:cNvPr>
          <p:cNvCxnSpPr>
            <a:cxnSpLocks/>
          </p:cNvCxnSpPr>
          <p:nvPr/>
        </p:nvCxnSpPr>
        <p:spPr>
          <a:xfrm>
            <a:off x="0" y="768364"/>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1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7A8E8B1E-BCC9-02F6-79DD-C13803EC8E67}"/>
              </a:ext>
            </a:extLst>
          </p:cNvPr>
          <p:cNvSpPr txBox="1">
            <a:spLocks/>
          </p:cNvSpPr>
          <p:nvPr/>
        </p:nvSpPr>
        <p:spPr>
          <a:xfrm>
            <a:off x="-1" y="0"/>
            <a:ext cx="12191999" cy="1175628"/>
          </a:xfrm>
          <a:prstGeom prst="rect">
            <a:avLst/>
          </a:prstGeom>
          <a:solidFill>
            <a:srgbClr val="66CCFF"/>
          </a:solidFill>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2800" dirty="0"/>
          </a:p>
          <a:p>
            <a:pPr algn="ctr"/>
            <a:r>
              <a:rPr lang="en-US" sz="3200" dirty="0"/>
              <a:t>Agricultural growth was probably muted in Q1 23-24</a:t>
            </a:r>
            <a:endParaRPr lang="en-IN" sz="3200" dirty="0"/>
          </a:p>
        </p:txBody>
      </p:sp>
      <p:sp>
        <p:nvSpPr>
          <p:cNvPr id="6" name="TextBox 5">
            <a:extLst>
              <a:ext uri="{FF2B5EF4-FFF2-40B4-BE49-F238E27FC236}">
                <a16:creationId xmlns="" xmlns:a16="http://schemas.microsoft.com/office/drawing/2014/main" id="{C1A215B4-6644-A6C4-2FF3-EEE12DE49B82}"/>
              </a:ext>
            </a:extLst>
          </p:cNvPr>
          <p:cNvSpPr txBox="1"/>
          <p:nvPr/>
        </p:nvSpPr>
        <p:spPr>
          <a:xfrm>
            <a:off x="965795" y="5211929"/>
            <a:ext cx="9839460" cy="923330"/>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a:t>Volatile weather conditions</a:t>
            </a:r>
          </a:p>
          <a:p>
            <a:pPr marL="285750" indent="-285750">
              <a:buClr>
                <a:srgbClr val="FF0000"/>
              </a:buClr>
              <a:buFont typeface="Arial" panose="020B0604020202020204" pitchFamily="34" charset="0"/>
              <a:buChar char="•"/>
            </a:pPr>
            <a:r>
              <a:rPr lang="en-US" dirty="0"/>
              <a:t>Area sown under </a:t>
            </a:r>
            <a:r>
              <a:rPr lang="en-US" dirty="0" err="1"/>
              <a:t>Kharif</a:t>
            </a:r>
            <a:r>
              <a:rPr lang="en-US" dirty="0"/>
              <a:t> crops 4% lower in Q1 23-24 compared to Q1 22-23</a:t>
            </a:r>
          </a:p>
          <a:p>
            <a:pPr marL="285750" indent="-285750">
              <a:buClr>
                <a:srgbClr val="FF0000"/>
              </a:buClr>
              <a:buFont typeface="Arial" panose="020B0604020202020204" pitchFamily="34" charset="0"/>
              <a:buChar char="•"/>
            </a:pPr>
            <a:r>
              <a:rPr lang="en-US" dirty="0"/>
              <a:t>Muted agricultural activity also reflected in low growth of tractor sales  </a:t>
            </a:r>
            <a:endParaRPr lang="en-IN" dirty="0"/>
          </a:p>
        </p:txBody>
      </p:sp>
      <p:sp>
        <p:nvSpPr>
          <p:cNvPr id="7" name="TextBox 6">
            <a:extLst>
              <a:ext uri="{FF2B5EF4-FFF2-40B4-BE49-F238E27FC236}">
                <a16:creationId xmlns="" xmlns:a16="http://schemas.microsoft.com/office/drawing/2014/main" id="{E5777242-B07D-6DC9-C131-3698B11FBAFF}"/>
              </a:ext>
            </a:extLst>
          </p:cNvPr>
          <p:cNvSpPr txBox="1"/>
          <p:nvPr/>
        </p:nvSpPr>
        <p:spPr>
          <a:xfrm>
            <a:off x="1330255" y="4772259"/>
            <a:ext cx="1151854" cy="307777"/>
          </a:xfrm>
          <a:prstGeom prst="rect">
            <a:avLst/>
          </a:prstGeom>
          <a:noFill/>
        </p:spPr>
        <p:txBody>
          <a:bodyPr wrap="none" rtlCol="0">
            <a:spAutoFit/>
          </a:bodyPr>
          <a:lstStyle/>
          <a:p>
            <a:r>
              <a:rPr lang="en-US" sz="1400" b="1" dirty="0"/>
              <a:t>Source:</a:t>
            </a:r>
            <a:r>
              <a:rPr lang="en-US" sz="1400" dirty="0"/>
              <a:t> CMIE</a:t>
            </a:r>
            <a:endParaRPr lang="en-IN" sz="1400" dirty="0"/>
          </a:p>
        </p:txBody>
      </p:sp>
      <p:cxnSp>
        <p:nvCxnSpPr>
          <p:cNvPr id="9" name="Straight Connector 8">
            <a:extLst>
              <a:ext uri="{FF2B5EF4-FFF2-40B4-BE49-F238E27FC236}">
                <a16:creationId xmlns="" xmlns:a16="http://schemas.microsoft.com/office/drawing/2014/main" id="{10573534-B468-25F1-8635-C8E4C3A0298D}"/>
              </a:ext>
            </a:extLst>
          </p:cNvPr>
          <p:cNvCxnSpPr>
            <a:cxnSpLocks/>
          </p:cNvCxnSpPr>
          <p:nvPr/>
        </p:nvCxnSpPr>
        <p:spPr>
          <a:xfrm>
            <a:off x="0" y="1175628"/>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65795" y="1307521"/>
            <a:ext cx="10246586" cy="3464738"/>
          </a:xfrm>
        </p:spPr>
      </p:pic>
    </p:spTree>
    <p:extLst>
      <p:ext uri="{BB962C8B-B14F-4D97-AF65-F5344CB8AC3E}">
        <p14:creationId xmlns:p14="http://schemas.microsoft.com/office/powerpoint/2010/main" val="3002975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62F1A7AC-7F3B-2ED8-2336-D29615FAB314}"/>
              </a:ext>
            </a:extLst>
          </p:cNvPr>
          <p:cNvSpPr txBox="1">
            <a:spLocks/>
          </p:cNvSpPr>
          <p:nvPr/>
        </p:nvSpPr>
        <p:spPr>
          <a:xfrm>
            <a:off x="-1" y="1"/>
            <a:ext cx="12191999" cy="1377655"/>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3200" dirty="0"/>
          </a:p>
          <a:p>
            <a:pPr algn="ctr"/>
            <a:r>
              <a:rPr lang="en-US" dirty="0"/>
              <a:t>Overall industrial recovery in Q1 of 2023-24</a:t>
            </a:r>
            <a:endParaRPr lang="en-IN" dirty="0"/>
          </a:p>
        </p:txBody>
      </p:sp>
      <p:sp>
        <p:nvSpPr>
          <p:cNvPr id="6" name="TextBox 5">
            <a:extLst>
              <a:ext uri="{FF2B5EF4-FFF2-40B4-BE49-F238E27FC236}">
                <a16:creationId xmlns="" xmlns:a16="http://schemas.microsoft.com/office/drawing/2014/main" id="{B9BC0413-14E4-2925-2C9E-09514EC6A3D9}"/>
              </a:ext>
            </a:extLst>
          </p:cNvPr>
          <p:cNvSpPr txBox="1"/>
          <p:nvPr/>
        </p:nvSpPr>
        <p:spPr>
          <a:xfrm>
            <a:off x="1382521" y="5266966"/>
            <a:ext cx="9225699" cy="923330"/>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a:t>Robust construction growth rose further during April-May 2023-24</a:t>
            </a:r>
          </a:p>
          <a:p>
            <a:pPr marL="285750" indent="-285750">
              <a:buClr>
                <a:srgbClr val="FF0000"/>
              </a:buClr>
              <a:buFont typeface="Arial" panose="020B0604020202020204" pitchFamily="34" charset="0"/>
              <a:buChar char="•"/>
            </a:pPr>
            <a:r>
              <a:rPr lang="en-US" dirty="0"/>
              <a:t>Recovery in manufacturing mainly in consumer non-durables </a:t>
            </a:r>
          </a:p>
          <a:p>
            <a:pPr marL="285750" indent="-285750">
              <a:buClr>
                <a:srgbClr val="FF0000"/>
              </a:buClr>
              <a:buFont typeface="Arial" panose="020B0604020202020204" pitchFamily="34" charset="0"/>
              <a:buChar char="•"/>
            </a:pPr>
            <a:r>
              <a:rPr lang="en-US" dirty="0"/>
              <a:t>Hint of possible slowing in May due to lagged transmission of policy rate hike</a:t>
            </a:r>
          </a:p>
        </p:txBody>
      </p:sp>
      <p:sp>
        <p:nvSpPr>
          <p:cNvPr id="7" name="TextBox 6">
            <a:extLst>
              <a:ext uri="{FF2B5EF4-FFF2-40B4-BE49-F238E27FC236}">
                <a16:creationId xmlns="" xmlns:a16="http://schemas.microsoft.com/office/drawing/2014/main" id="{DA06DEA7-13CE-68B5-51C1-93C9AC67A780}"/>
              </a:ext>
            </a:extLst>
          </p:cNvPr>
          <p:cNvSpPr txBox="1"/>
          <p:nvPr/>
        </p:nvSpPr>
        <p:spPr>
          <a:xfrm>
            <a:off x="1382521" y="4791232"/>
            <a:ext cx="1638141" cy="307777"/>
          </a:xfrm>
          <a:prstGeom prst="rect">
            <a:avLst/>
          </a:prstGeom>
          <a:noFill/>
        </p:spPr>
        <p:txBody>
          <a:bodyPr wrap="none" rtlCol="0">
            <a:spAutoFit/>
          </a:bodyPr>
          <a:lstStyle/>
          <a:p>
            <a:r>
              <a:rPr lang="en-US" sz="1400" b="1" dirty="0"/>
              <a:t>Source:</a:t>
            </a:r>
            <a:r>
              <a:rPr lang="en-US" sz="1400" dirty="0"/>
              <a:t> CSO, MOSPI</a:t>
            </a:r>
            <a:endParaRPr lang="en-IN" sz="1400" dirty="0"/>
          </a:p>
        </p:txBody>
      </p:sp>
      <p:pic>
        <p:nvPicPr>
          <p:cNvPr id="8" name="Content Placeholder 19">
            <a:extLst>
              <a:ext uri="{FF2B5EF4-FFF2-40B4-BE49-F238E27FC236}">
                <a16:creationId xmlns="" xmlns:a16="http://schemas.microsoft.com/office/drawing/2014/main" id="{9F406046-F3F1-2912-7C63-8BFE2C1787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471"/>
          <a:stretch/>
        </p:blipFill>
        <p:spPr>
          <a:xfrm>
            <a:off x="838200" y="1446838"/>
            <a:ext cx="10515600" cy="3341695"/>
          </a:xfrm>
          <a:prstGeom prst="rect">
            <a:avLst/>
          </a:prstGeom>
        </p:spPr>
      </p:pic>
      <p:cxnSp>
        <p:nvCxnSpPr>
          <p:cNvPr id="9" name="Straight Connector 8">
            <a:extLst>
              <a:ext uri="{FF2B5EF4-FFF2-40B4-BE49-F238E27FC236}">
                <a16:creationId xmlns="" xmlns:a16="http://schemas.microsoft.com/office/drawing/2014/main" id="{0FD43623-792E-84EF-C788-B01BBC043A4A}"/>
              </a:ext>
            </a:extLst>
          </p:cNvPr>
          <p:cNvCxnSpPr>
            <a:cxnSpLocks/>
          </p:cNvCxnSpPr>
          <p:nvPr/>
        </p:nvCxnSpPr>
        <p:spPr>
          <a:xfrm>
            <a:off x="0" y="1380348"/>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053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3"/>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107D8E86-D731-1C2C-E673-5D81B452CDFB}"/>
              </a:ext>
            </a:extLst>
          </p:cNvPr>
          <p:cNvSpPr txBox="1">
            <a:spLocks/>
          </p:cNvSpPr>
          <p:nvPr/>
        </p:nvSpPr>
        <p:spPr>
          <a:xfrm>
            <a:off x="-3460" y="1"/>
            <a:ext cx="12191999" cy="1311294"/>
          </a:xfrm>
          <a:prstGeom prst="rect">
            <a:avLst/>
          </a:prstGeom>
          <a:solidFill>
            <a:srgbClr val="66CCFF"/>
          </a:solidFill>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2000" dirty="0"/>
          </a:p>
          <a:p>
            <a:pPr algn="ctr"/>
            <a:r>
              <a:rPr lang="en-US" sz="3200" dirty="0"/>
              <a:t>Services: Slowdown in foreign trade services continuing in Q1 23-24, domestic trade services growth also declined in this quarter</a:t>
            </a:r>
            <a:endParaRPr lang="en-IN" sz="3200" dirty="0"/>
          </a:p>
        </p:txBody>
      </p:sp>
      <p:sp>
        <p:nvSpPr>
          <p:cNvPr id="7" name="TextBox 6">
            <a:extLst>
              <a:ext uri="{FF2B5EF4-FFF2-40B4-BE49-F238E27FC236}">
                <a16:creationId xmlns="" xmlns:a16="http://schemas.microsoft.com/office/drawing/2014/main" id="{A79E9B09-B489-7A86-E3F9-AC395C3535E4}"/>
              </a:ext>
            </a:extLst>
          </p:cNvPr>
          <p:cNvSpPr txBox="1"/>
          <p:nvPr/>
        </p:nvSpPr>
        <p:spPr>
          <a:xfrm>
            <a:off x="840290" y="6303208"/>
            <a:ext cx="6722772" cy="307777"/>
          </a:xfrm>
          <a:prstGeom prst="rect">
            <a:avLst/>
          </a:prstGeom>
          <a:noFill/>
        </p:spPr>
        <p:txBody>
          <a:bodyPr wrap="square" rtlCol="0">
            <a:spAutoFit/>
          </a:bodyPr>
          <a:lstStyle/>
          <a:p>
            <a:r>
              <a:rPr lang="en-US" sz="1400" b="1" dirty="0"/>
              <a:t>Source:</a:t>
            </a:r>
            <a:r>
              <a:rPr lang="en-US" sz="1400" dirty="0"/>
              <a:t> Ministry of ports, shipping &amp; waterways, CMIE  </a:t>
            </a:r>
            <a:endParaRPr lang="en-IN" sz="1400" dirty="0"/>
          </a:p>
        </p:txBody>
      </p:sp>
      <p:cxnSp>
        <p:nvCxnSpPr>
          <p:cNvPr id="8" name="Straight Connector 7">
            <a:extLst>
              <a:ext uri="{FF2B5EF4-FFF2-40B4-BE49-F238E27FC236}">
                <a16:creationId xmlns="" xmlns:a16="http://schemas.microsoft.com/office/drawing/2014/main" id="{DE478603-80C9-C997-C9B4-1A2AC78BB126}"/>
              </a:ext>
            </a:extLst>
          </p:cNvPr>
          <p:cNvCxnSpPr>
            <a:cxnSpLocks/>
          </p:cNvCxnSpPr>
          <p:nvPr/>
        </p:nvCxnSpPr>
        <p:spPr>
          <a:xfrm>
            <a:off x="0" y="1353052"/>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525" y="1992572"/>
            <a:ext cx="10085696" cy="3916909"/>
          </a:xfrm>
          <a:prstGeom prst="rect">
            <a:avLst/>
          </a:prstGeom>
        </p:spPr>
      </p:pic>
    </p:spTree>
    <p:extLst>
      <p:ext uri="{BB962C8B-B14F-4D97-AF65-F5344CB8AC3E}">
        <p14:creationId xmlns:p14="http://schemas.microsoft.com/office/powerpoint/2010/main" val="1897205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12AAF503-CA03-967B-A01B-33AF885BF1A0}"/>
              </a:ext>
            </a:extLst>
          </p:cNvPr>
          <p:cNvPicPr>
            <a:picLocks noChangeAspect="1"/>
          </p:cNvPicPr>
          <p:nvPr/>
        </p:nvPicPr>
        <p:blipFill rotWithShape="1">
          <a:blip r:embed="rId3"/>
          <a:srcRect r="35476" b="60865"/>
          <a:stretch/>
        </p:blipFill>
        <p:spPr>
          <a:xfrm rot="16200000">
            <a:off x="2668735" y="-2668733"/>
            <a:ext cx="6857992" cy="12195458"/>
          </a:xfrm>
          <a:prstGeom prst="rect">
            <a:avLst/>
          </a:prstGeom>
        </p:spPr>
      </p:pic>
      <p:sp>
        <p:nvSpPr>
          <p:cNvPr id="5" name="Title 1">
            <a:extLst>
              <a:ext uri="{FF2B5EF4-FFF2-40B4-BE49-F238E27FC236}">
                <a16:creationId xmlns="" xmlns:a16="http://schemas.microsoft.com/office/drawing/2014/main" id="{F2F06FB3-8140-C11A-7B38-6246C566F690}"/>
              </a:ext>
            </a:extLst>
          </p:cNvPr>
          <p:cNvSpPr txBox="1">
            <a:spLocks/>
          </p:cNvSpPr>
          <p:nvPr/>
        </p:nvSpPr>
        <p:spPr>
          <a:xfrm>
            <a:off x="0" y="0"/>
            <a:ext cx="12192000" cy="1025500"/>
          </a:xfrm>
          <a:prstGeom prst="rect">
            <a:avLst/>
          </a:prstGeom>
          <a:solidFill>
            <a:srgbClr val="66CCFF"/>
          </a:solidFill>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sz="2000" dirty="0"/>
          </a:p>
          <a:p>
            <a:pPr algn="ctr"/>
            <a:r>
              <a:rPr lang="en-US" dirty="0"/>
              <a:t>GDP growth  forecast at 5.6-6% for FY 23-24</a:t>
            </a:r>
            <a:endParaRPr lang="en-IN" dirty="0"/>
          </a:p>
        </p:txBody>
      </p:sp>
      <p:sp>
        <p:nvSpPr>
          <p:cNvPr id="6" name="TextBox 5">
            <a:extLst>
              <a:ext uri="{FF2B5EF4-FFF2-40B4-BE49-F238E27FC236}">
                <a16:creationId xmlns="" xmlns:a16="http://schemas.microsoft.com/office/drawing/2014/main" id="{B20DC9DD-3B52-ED68-5F86-0B95F596BA82}"/>
              </a:ext>
            </a:extLst>
          </p:cNvPr>
          <p:cNvSpPr txBox="1"/>
          <p:nvPr/>
        </p:nvSpPr>
        <p:spPr>
          <a:xfrm>
            <a:off x="361507" y="5439089"/>
            <a:ext cx="11717079" cy="1200329"/>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a:t>Growth forecast range derived from high-frequency and annual data models </a:t>
            </a:r>
          </a:p>
          <a:p>
            <a:pPr marL="285750" indent="-285750">
              <a:buClr>
                <a:srgbClr val="FF0000"/>
              </a:buClr>
              <a:buFont typeface="Arial" panose="020B0604020202020204" pitchFamily="34" charset="0"/>
              <a:buChar char="•"/>
            </a:pPr>
            <a:r>
              <a:rPr lang="en-US" dirty="0"/>
              <a:t>Comparative forecasts are RBI 6.5%, IMF 6.1% &amp; World Bank 6.3%</a:t>
            </a: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Expected growth slow down in FY 23-24 attributable to lagged effect of monetary tightening, and expected global growth slowdown to 3% in 2023, down from 3.5% in 2022 (IMF)</a:t>
            </a:r>
            <a:endParaRPr lang="en-IN" dirty="0">
              <a:solidFill>
                <a:srgbClr val="FF0000"/>
              </a:solidFill>
            </a:endParaRPr>
          </a:p>
        </p:txBody>
      </p:sp>
      <p:cxnSp>
        <p:nvCxnSpPr>
          <p:cNvPr id="9" name="Straight Connector 8">
            <a:extLst>
              <a:ext uri="{FF2B5EF4-FFF2-40B4-BE49-F238E27FC236}">
                <a16:creationId xmlns="" xmlns:a16="http://schemas.microsoft.com/office/drawing/2014/main" id="{0E5911CC-C003-15D7-1AC1-74E96905746B}"/>
              </a:ext>
            </a:extLst>
          </p:cNvPr>
          <p:cNvCxnSpPr>
            <a:cxnSpLocks/>
          </p:cNvCxnSpPr>
          <p:nvPr/>
        </p:nvCxnSpPr>
        <p:spPr>
          <a:xfrm>
            <a:off x="0" y="102550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8AEAB3DA-F792-200D-351D-03506B995C4A}"/>
              </a:ext>
            </a:extLst>
          </p:cNvPr>
          <p:cNvSpPr txBox="1"/>
          <p:nvPr/>
        </p:nvSpPr>
        <p:spPr>
          <a:xfrm>
            <a:off x="1313646" y="5079221"/>
            <a:ext cx="8695907" cy="307777"/>
          </a:xfrm>
          <a:prstGeom prst="rect">
            <a:avLst/>
          </a:prstGeom>
          <a:noFill/>
        </p:spPr>
        <p:txBody>
          <a:bodyPr wrap="none" rtlCol="0">
            <a:spAutoFit/>
          </a:bodyPr>
          <a:lstStyle/>
          <a:p>
            <a:r>
              <a:rPr lang="en-US" sz="1400" b="1" dirty="0"/>
              <a:t>Source:</a:t>
            </a:r>
            <a:r>
              <a:rPr lang="en-US" sz="1400" dirty="0"/>
              <a:t> MOSPI; Bhattacharya, </a:t>
            </a:r>
            <a:r>
              <a:rPr lang="en-US" sz="1400" dirty="0" err="1"/>
              <a:t>Chakravartti</a:t>
            </a:r>
            <a:r>
              <a:rPr lang="en-US" sz="1400" dirty="0"/>
              <a:t> and </a:t>
            </a:r>
            <a:r>
              <a:rPr lang="en-US" sz="1400" dirty="0" err="1"/>
              <a:t>Mundle</a:t>
            </a:r>
            <a:r>
              <a:rPr lang="en-US" sz="1400" dirty="0"/>
              <a:t> (2023); Bhattacharya, Bhandari and </a:t>
            </a:r>
            <a:r>
              <a:rPr lang="en-US" sz="1400" dirty="0" err="1"/>
              <a:t>Mundle</a:t>
            </a:r>
            <a:r>
              <a:rPr lang="en-US" sz="1400" dirty="0"/>
              <a:t> (2023)</a:t>
            </a:r>
            <a:endParaRPr lang="en-IN" sz="1400" dirty="0"/>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64525" y="1371591"/>
            <a:ext cx="9580730" cy="3489056"/>
          </a:xfrm>
        </p:spPr>
      </p:pic>
    </p:spTree>
    <p:extLst>
      <p:ext uri="{BB962C8B-B14F-4D97-AF65-F5344CB8AC3E}">
        <p14:creationId xmlns:p14="http://schemas.microsoft.com/office/powerpoint/2010/main" val="1529840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 xmlns:a16="http://schemas.microsoft.com/office/drawing/2014/main" id="{A1F7DC5C-93D4-0BE4-6691-6B68CF4C933A}"/>
              </a:ext>
            </a:extLst>
          </p:cNvPr>
          <p:cNvPicPr>
            <a:picLocks noChangeAspect="1"/>
          </p:cNvPicPr>
          <p:nvPr/>
        </p:nvPicPr>
        <p:blipFill rotWithShape="1">
          <a:blip r:embed="rId2"/>
          <a:srcRect r="35476" b="60865"/>
          <a:stretch/>
        </p:blipFill>
        <p:spPr>
          <a:xfrm rot="16200000">
            <a:off x="2668735" y="-2668733"/>
            <a:ext cx="6857992" cy="12195458"/>
          </a:xfrm>
          <a:prstGeom prst="rect">
            <a:avLst/>
          </a:prstGeom>
        </p:spPr>
      </p:pic>
      <p:sp>
        <p:nvSpPr>
          <p:cNvPr id="4" name="Title 1">
            <a:extLst>
              <a:ext uri="{FF2B5EF4-FFF2-40B4-BE49-F238E27FC236}">
                <a16:creationId xmlns="" xmlns:a16="http://schemas.microsoft.com/office/drawing/2014/main" id="{BC969C21-A08B-9FCD-5548-EA7F022A2455}"/>
              </a:ext>
            </a:extLst>
          </p:cNvPr>
          <p:cNvSpPr txBox="1">
            <a:spLocks/>
          </p:cNvSpPr>
          <p:nvPr/>
        </p:nvSpPr>
        <p:spPr>
          <a:xfrm>
            <a:off x="1160059" y="2405412"/>
            <a:ext cx="9662615" cy="20471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lnSpc>
                <a:spcPct val="220000"/>
              </a:lnSpc>
            </a:pPr>
            <a:r>
              <a:rPr lang="en-US" dirty="0"/>
              <a:t>Inflation</a:t>
            </a:r>
            <a:endParaRPr lang="en-IN" dirty="0"/>
          </a:p>
        </p:txBody>
      </p:sp>
      <p:cxnSp>
        <p:nvCxnSpPr>
          <p:cNvPr id="2" name="Straight Connector 1">
            <a:extLst>
              <a:ext uri="{FF2B5EF4-FFF2-40B4-BE49-F238E27FC236}">
                <a16:creationId xmlns="" xmlns:a16="http://schemas.microsoft.com/office/drawing/2014/main" id="{8265368B-211B-D4DC-8657-9FA9F1908EFA}"/>
              </a:ext>
            </a:extLst>
          </p:cNvPr>
          <p:cNvCxnSpPr>
            <a:cxnSpLocks/>
          </p:cNvCxnSpPr>
          <p:nvPr/>
        </p:nvCxnSpPr>
        <p:spPr>
          <a:xfrm>
            <a:off x="0" y="1380348"/>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69C937C0-4506-2295-44FA-CC2D7C3FE0D1}"/>
              </a:ext>
            </a:extLst>
          </p:cNvPr>
          <p:cNvSpPr txBox="1">
            <a:spLocks/>
          </p:cNvSpPr>
          <p:nvPr/>
        </p:nvSpPr>
        <p:spPr>
          <a:xfrm>
            <a:off x="0" y="1"/>
            <a:ext cx="12192000" cy="1339403"/>
          </a:xfrm>
          <a:prstGeom prst="rect">
            <a:avLst/>
          </a:prstGeom>
          <a:solidFill>
            <a:srgbClr val="66CCFF"/>
          </a:solidFill>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endParaRPr lang="en-US" dirty="0"/>
          </a:p>
          <a:p>
            <a:pPr algn="ctr"/>
            <a:r>
              <a:rPr lang="en-US" dirty="0"/>
              <a:t>Part II</a:t>
            </a:r>
            <a:endParaRPr lang="en-IN" dirty="0"/>
          </a:p>
        </p:txBody>
      </p:sp>
    </p:spTree>
    <p:extLst>
      <p:ext uri="{BB962C8B-B14F-4D97-AF65-F5344CB8AC3E}">
        <p14:creationId xmlns:p14="http://schemas.microsoft.com/office/powerpoint/2010/main" val="3255583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nillaVTI">
  <a:themeElements>
    <a:clrScheme name="AnalogousFromLightSeedLeftStep">
      <a:dk1>
        <a:srgbClr val="000000"/>
      </a:dk1>
      <a:lt1>
        <a:srgbClr val="FFFFFF"/>
      </a:lt1>
      <a:dk2>
        <a:srgbClr val="242E41"/>
      </a:dk2>
      <a:lt2>
        <a:srgbClr val="E2E8E2"/>
      </a:lt2>
      <a:accent1>
        <a:srgbClr val="E374E9"/>
      </a:accent1>
      <a:accent2>
        <a:srgbClr val="A155E4"/>
      </a:accent2>
      <a:accent3>
        <a:srgbClr val="8174E9"/>
      </a:accent3>
      <a:accent4>
        <a:srgbClr val="557FE4"/>
      </a:accent4>
      <a:accent5>
        <a:srgbClr val="36AFDF"/>
      </a:accent5>
      <a:accent6>
        <a:srgbClr val="43B4A5"/>
      </a:accent6>
      <a:hlink>
        <a:srgbClr val="598E56"/>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1469</TotalTime>
  <Words>3781</Words>
  <Application>Microsoft Office PowerPoint</Application>
  <PresentationFormat>Widescreen</PresentationFormat>
  <Paragraphs>537</Paragraphs>
  <Slides>46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Mangal</vt:lpstr>
      <vt:lpstr>Neue Haas Grotesk Text Pro</vt:lpstr>
      <vt:lpstr>Neue Haas Grotesk Text Pro (Body)</vt:lpstr>
      <vt:lpstr>Neue Haas Grotesk Text Pro (Headings)</vt:lpstr>
      <vt:lpstr>Neue Haas Grotest Text Pro</vt:lpstr>
      <vt:lpstr>Symbol</vt:lpstr>
      <vt:lpstr>Times New Roman</vt:lpstr>
      <vt:lpstr>Wingdings</vt:lpstr>
      <vt:lpstr>VanillaVTI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 Government: Tax revenues buoyant since 2019-20,  sharp dip in Q1 2023-24</vt:lpstr>
      <vt:lpstr> Central Government Thrust on Capex Continues</vt:lpstr>
      <vt:lpstr> State Governments: Robust growth in State taxes</vt:lpstr>
      <vt:lpstr> Growth in transfers modest</vt:lpstr>
      <vt:lpstr>Central Transfers to States</vt:lpstr>
      <vt:lpstr> States’ capex performance moderate despite strong central support</vt:lpstr>
      <vt:lpstr> States’ fiscal consolidation resumed after 2020-21 shock</vt:lpstr>
      <vt:lpstr>Fiscal consolidation by most states &amp; centre, but central consolidation needs strengthening </vt:lpstr>
      <vt:lpstr>PowerPoint Presentation</vt:lpstr>
      <vt:lpstr> Short-term rates have risen in response to monetary policy tightening </vt:lpstr>
      <vt:lpstr> Government bond yields and spreads have converged</vt:lpstr>
      <vt:lpstr> Corporate bond yields are seen to mirror trends in government bonds </vt:lpstr>
      <vt:lpstr> System Liquidity: Definition</vt:lpstr>
      <vt:lpstr> Call rate has occasionally exceeded the policy rate despite surplus liquidity </vt:lpstr>
      <vt:lpstr> Robust credit growth despite rise in interest rates </vt:lpstr>
      <vt:lpstr> Public sector banks and private sector banks NPAs are declining and converging</vt:lpstr>
      <vt:lpstr> Buoyant capital market led by FPI net buying since March, now adversely affected by Fed rate hike &amp; recent Fitch downgrading of US sovereign debt </vt:lpstr>
      <vt:lpstr> How is India doing? Key takeaways from the panel discussion:</vt:lpstr>
      <vt:lpstr> Growth, inflation &amp; balance of payments</vt:lpstr>
      <vt:lpstr> Fiscal Performance</vt:lpstr>
      <vt:lpstr> Monetary policy and financial markets</vt:lpstr>
      <vt:lpstr>PowerPoint Presentation</vt:lpstr>
      <vt:lpstr>PowerPoint Presentation</vt:lpstr>
      <vt:lpstr>4.1: Sharp decline in Q1 2023-24 tax revenue growth; expenditure in line with budget estimates</vt:lpstr>
      <vt:lpstr>5.1: Muted response of banks to Variable Rate Reverse Repo (VRRR) auctions</vt:lpstr>
      <vt:lpstr>5.2: Credit to services</vt:lpstr>
      <vt:lpstr> 5.3: Personal loans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Dinesh K Nayak</dc:creator>
  <cp:lastModifiedBy>Manish</cp:lastModifiedBy>
  <cp:revision>209</cp:revision>
  <dcterms:created xsi:type="dcterms:W3CDTF">2023-08-03T05:48:05Z</dcterms:created>
  <dcterms:modified xsi:type="dcterms:W3CDTF">2023-08-18T09:07:59Z</dcterms:modified>
</cp:coreProperties>
</file>